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7" r:id="rId1"/>
  </p:sldMasterIdLst>
  <p:notesMasterIdLst>
    <p:notesMasterId r:id="rId27"/>
  </p:notesMasterIdLst>
  <p:handoutMasterIdLst>
    <p:handoutMasterId r:id="rId28"/>
  </p:handoutMasterIdLst>
  <p:sldIdLst>
    <p:sldId id="271" r:id="rId2"/>
    <p:sldId id="291" r:id="rId3"/>
    <p:sldId id="290" r:id="rId4"/>
    <p:sldId id="288" r:id="rId5"/>
    <p:sldId id="292" r:id="rId6"/>
    <p:sldId id="295" r:id="rId7"/>
    <p:sldId id="293" r:id="rId8"/>
    <p:sldId id="296" r:id="rId9"/>
    <p:sldId id="312" r:id="rId10"/>
    <p:sldId id="307" r:id="rId11"/>
    <p:sldId id="308" r:id="rId12"/>
    <p:sldId id="305" r:id="rId13"/>
    <p:sldId id="310" r:id="rId14"/>
    <p:sldId id="316" r:id="rId15"/>
    <p:sldId id="320" r:id="rId16"/>
    <p:sldId id="311" r:id="rId17"/>
    <p:sldId id="297" r:id="rId18"/>
    <p:sldId id="304" r:id="rId19"/>
    <p:sldId id="309" r:id="rId20"/>
    <p:sldId id="303" r:id="rId21"/>
    <p:sldId id="284" r:id="rId22"/>
    <p:sldId id="322" r:id="rId23"/>
    <p:sldId id="321" r:id="rId24"/>
    <p:sldId id="317" r:id="rId25"/>
    <p:sldId id="32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orient="horz" pos="1968" userDrawn="1">
          <p15:clr>
            <a:srgbClr val="A4A3A4"/>
          </p15:clr>
        </p15:guide>
        <p15:guide id="3" orient="horz" pos="2976" userDrawn="1">
          <p15:clr>
            <a:srgbClr val="A4A3A4"/>
          </p15:clr>
        </p15:guide>
        <p15:guide id="4" orient="horz" pos="3984" userDrawn="1">
          <p15:clr>
            <a:srgbClr val="A4A3A4"/>
          </p15:clr>
        </p15:guide>
        <p15:guide id="5" pos="1344" userDrawn="1">
          <p15:clr>
            <a:srgbClr val="A4A3A4"/>
          </p15:clr>
        </p15:guide>
        <p15:guide id="6" pos="2688" userDrawn="1">
          <p15:clr>
            <a:srgbClr val="A4A3A4"/>
          </p15:clr>
        </p15:guide>
        <p15:guide id="7" pos="4032" userDrawn="1">
          <p15:clr>
            <a:srgbClr val="A4A3A4"/>
          </p15:clr>
        </p15:guide>
        <p15:guide id="8" pos="48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3859"/>
    <a:srgbClr val="B2B4AD"/>
    <a:srgbClr val="032151"/>
    <a:srgbClr val="B2B4B7"/>
    <a:srgbClr val="4FC7E5"/>
    <a:srgbClr val="E5DECB"/>
    <a:srgbClr val="DCDDD8"/>
    <a:srgbClr val="4AC9E8"/>
    <a:srgbClr val="37CBFF"/>
    <a:srgbClr val="4FC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3326" autoAdjust="0"/>
  </p:normalViewPr>
  <p:slideViewPr>
    <p:cSldViewPr showGuides="1">
      <p:cViewPr varScale="1">
        <p:scale>
          <a:sx n="109" d="100"/>
          <a:sy n="109" d="100"/>
        </p:scale>
        <p:origin x="1020" y="96"/>
      </p:cViewPr>
      <p:guideLst>
        <p:guide orient="horz" pos="1008"/>
        <p:guide orient="horz" pos="1968"/>
        <p:guide orient="horz" pos="2976"/>
        <p:guide orient="horz" pos="3984"/>
        <p:guide pos="1344"/>
        <p:guide pos="2688"/>
        <p:guide pos="4032"/>
        <p:guide pos="480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-304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E6F26-EA28-4181-A0D5-E140B173DCDD}" type="datetimeFigureOut">
              <a:rPr lang="en-US" smtClean="0"/>
              <a:t>1/22/2020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AB97C-7FCF-4D5D-AA65-BA38847976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988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B9EE2-805A-4605-B7C6-62E2FF9A7A20}" type="datetimeFigureOut">
              <a:rPr lang="en-US" smtClean="0"/>
              <a:t>1/22/2020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3E003-EF45-4281-B7F3-C38D24FC82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595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</a:t>
            </a:r>
            <a:r>
              <a:rPr lang="en-US" baseline="0" dirty="0" smtClean="0"/>
              <a:t> detailed comparative analysis in L2: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Quality of service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Connections to local transportation networks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Multimodal connections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Need for public support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Community impacts and benefits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Economic benefits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Cost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Travel times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Ridership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Competition with auto travel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Opportunities to work with railroads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Train technologies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Stations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Timing, phasing, and completion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3E003-EF45-4281-B7F3-C38D24FC82F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736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3E003-EF45-4281-B7F3-C38D24FC82F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158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3E003-EF45-4281-B7F3-C38D24FC82F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559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3E003-EF45-4281-B7F3-C38D24FC82F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758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3E003-EF45-4281-B7F3-C38D24FC82F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447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3E003-EF45-4281-B7F3-C38D24FC82F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89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ginning Logo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937" y="1344269"/>
            <a:ext cx="5064126" cy="416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3704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Header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810000" y="1134655"/>
            <a:ext cx="5029200" cy="4945452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2" name="Title 3"/>
          <p:cNvSpPr>
            <a:spLocks noGrp="1"/>
          </p:cNvSpPr>
          <p:nvPr>
            <p:ph type="title" hasCustomPrompt="1"/>
          </p:nvPr>
        </p:nvSpPr>
        <p:spPr>
          <a:xfrm>
            <a:off x="152400" y="0"/>
            <a:ext cx="8686800" cy="99065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rgbClr val="0F3859"/>
                </a:solidFill>
              </a:defRPr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469226"/>
            <a:ext cx="2514600" cy="241914"/>
          </a:xfrm>
          <a:prstGeom prst="rect">
            <a:avLst/>
          </a:prstGeom>
        </p:spPr>
      </p:pic>
      <p:sp>
        <p:nvSpPr>
          <p:cNvPr id="56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134655"/>
            <a:ext cx="3657600" cy="4945452"/>
          </a:xfrm>
          <a:prstGeom prst="rect">
            <a:avLst/>
          </a:prstGeom>
          <a:solidFill>
            <a:srgbClr val="E5DECB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" y="6469226"/>
            <a:ext cx="5867401" cy="241914"/>
          </a:xfrm>
          <a:prstGeom prst="rect">
            <a:avLst/>
          </a:prstGeom>
          <a:solidFill>
            <a:srgbClr val="4FC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6200" y="990652"/>
            <a:ext cx="9070848" cy="45719"/>
          </a:xfrm>
          <a:prstGeom prst="rect">
            <a:avLst/>
          </a:prstGeom>
          <a:solidFill>
            <a:srgbClr val="4FC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3085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Header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52400" y="1134655"/>
            <a:ext cx="5105400" cy="4945452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2" name="Title 3"/>
          <p:cNvSpPr>
            <a:spLocks noGrp="1"/>
          </p:cNvSpPr>
          <p:nvPr>
            <p:ph type="title" hasCustomPrompt="1"/>
          </p:nvPr>
        </p:nvSpPr>
        <p:spPr>
          <a:xfrm>
            <a:off x="152400" y="1"/>
            <a:ext cx="8686800" cy="99065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rgbClr val="0F3859"/>
                </a:solidFill>
              </a:defRPr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469226"/>
            <a:ext cx="2514600" cy="241914"/>
          </a:xfrm>
          <a:prstGeom prst="rect">
            <a:avLst/>
          </a:prstGeom>
        </p:spPr>
      </p:pic>
      <p:sp>
        <p:nvSpPr>
          <p:cNvPr id="56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5410200" y="1134655"/>
            <a:ext cx="3733800" cy="4945452"/>
          </a:xfrm>
          <a:prstGeom prst="rect">
            <a:avLst/>
          </a:prstGeom>
          <a:solidFill>
            <a:srgbClr val="E5DECB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" y="6469226"/>
            <a:ext cx="5867401" cy="241914"/>
          </a:xfrm>
          <a:prstGeom prst="rect">
            <a:avLst/>
          </a:prstGeom>
          <a:solidFill>
            <a:srgbClr val="4FC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6200" y="990652"/>
            <a:ext cx="9070848" cy="45719"/>
          </a:xfrm>
          <a:prstGeom prst="rect">
            <a:avLst/>
          </a:prstGeom>
          <a:solidFill>
            <a:srgbClr val="4FC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251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Footer-FOR REFERENCE ONLY">
    <p:bg>
      <p:bgPr>
        <a:solidFill>
          <a:srgbClr val="0F38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112" y="1343589"/>
            <a:ext cx="5065776" cy="417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427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r 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630843" y="-27373"/>
            <a:ext cx="513157" cy="3227774"/>
          </a:xfrm>
          <a:prstGeom prst="rect">
            <a:avLst/>
          </a:prstGeom>
          <a:solidFill>
            <a:srgbClr val="4FC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124200" y="3581401"/>
            <a:ext cx="4876800" cy="381000"/>
          </a:xfrm>
          <a:prstGeom prst="rect">
            <a:avLst/>
          </a:prstGeom>
        </p:spPr>
        <p:txBody>
          <a:bodyPr lIns="228600" rIns="228600">
            <a:noAutofit/>
          </a:bodyPr>
          <a:lstStyle>
            <a:lvl1pPr marL="0" indent="0" algn="r" defTabSz="914400" rtl="0" eaLnBrk="1" latinLnBrk="0" hangingPunct="1">
              <a:lnSpc>
                <a:spcPts val="2400"/>
              </a:lnSpc>
              <a:spcBef>
                <a:spcPts val="0"/>
              </a:spcBef>
              <a:buNone/>
              <a:defRPr lang="en-US" sz="3200" b="0" i="1" kern="1200" baseline="0" dirty="0" smtClean="0">
                <a:solidFill>
                  <a:srgbClr val="0F38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 smtClean="0"/>
              <a:t>Subheader</a:t>
            </a:r>
            <a:endParaRPr lang="en-US" dirty="0" smtClean="0"/>
          </a:p>
        </p:txBody>
      </p:sp>
      <p:sp>
        <p:nvSpPr>
          <p:cNvPr id="17" name="Title 3"/>
          <p:cNvSpPr>
            <a:spLocks noGrp="1"/>
          </p:cNvSpPr>
          <p:nvPr>
            <p:ph type="title" hasCustomPrompt="1"/>
          </p:nvPr>
        </p:nvSpPr>
        <p:spPr>
          <a:xfrm>
            <a:off x="990600" y="2895601"/>
            <a:ext cx="7010400" cy="530184"/>
          </a:xfrm>
        </p:spPr>
        <p:txBody>
          <a:bodyPr>
            <a:noAutofit/>
          </a:bodyPr>
          <a:lstStyle>
            <a:lvl1pPr algn="r">
              <a:lnSpc>
                <a:spcPts val="3200"/>
              </a:lnSpc>
              <a:defRPr sz="3600" baseline="0">
                <a:solidFill>
                  <a:srgbClr val="0F3859"/>
                </a:solidFill>
              </a:defRPr>
            </a:lvl1pPr>
          </a:lstStyle>
          <a:p>
            <a:r>
              <a:rPr lang="en-US" dirty="0" smtClean="0"/>
              <a:t>Click here to edit header</a:t>
            </a:r>
            <a:endParaRPr lang="en-US" dirty="0"/>
          </a:p>
        </p:txBody>
      </p:sp>
      <p:sp>
        <p:nvSpPr>
          <p:cNvPr id="21" name="Freeform 6"/>
          <p:cNvSpPr>
            <a:spLocks noChangeAspect="1" noEditPoints="1"/>
          </p:cNvSpPr>
          <p:nvPr userDrawn="1"/>
        </p:nvSpPr>
        <p:spPr bwMode="auto">
          <a:xfrm>
            <a:off x="4708768" y="6009890"/>
            <a:ext cx="541460" cy="298835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091447"/>
            <a:ext cx="1939626" cy="1766552"/>
          </a:xfrm>
          <a:prstGeom prst="rect">
            <a:avLst/>
          </a:prstGeom>
        </p:spPr>
      </p:pic>
      <p:pic>
        <p:nvPicPr>
          <p:cNvPr id="8" name="image1.png"/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5419725" y="289312"/>
            <a:ext cx="678815" cy="644525"/>
          </a:xfrm>
          <a:prstGeom prst="rect">
            <a:avLst/>
          </a:prstGeom>
          <a:ln/>
        </p:spPr>
      </p:pic>
      <p:pic>
        <p:nvPicPr>
          <p:cNvPr id="9" name="Picture 8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75037"/>
            <a:ext cx="2150110" cy="473075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124200" y="4714886"/>
            <a:ext cx="4876800" cy="381000"/>
          </a:xfrm>
          <a:prstGeom prst="rect">
            <a:avLst/>
          </a:prstGeom>
        </p:spPr>
        <p:txBody>
          <a:bodyPr lIns="228600" rIns="228600">
            <a:noAutofit/>
          </a:bodyPr>
          <a:lstStyle>
            <a:lvl1pPr marL="0" indent="0" algn="r" defTabSz="914400" rtl="0" eaLnBrk="1" latinLnBrk="0" hangingPunct="1">
              <a:lnSpc>
                <a:spcPts val="2400"/>
              </a:lnSpc>
              <a:spcBef>
                <a:spcPts val="0"/>
              </a:spcBef>
              <a:buNone/>
              <a:defRPr lang="en-US" sz="1800" b="0" i="0" kern="1200" baseline="0" dirty="0" smtClean="0">
                <a:solidFill>
                  <a:srgbClr val="4AC9E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36864322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or 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630843" y="-27373"/>
            <a:ext cx="513157" cy="3227774"/>
          </a:xfrm>
          <a:prstGeom prst="rect">
            <a:avLst/>
          </a:prstGeom>
          <a:solidFill>
            <a:srgbClr val="4FC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124200" y="3581401"/>
            <a:ext cx="4876800" cy="381000"/>
          </a:xfrm>
          <a:prstGeom prst="rect">
            <a:avLst/>
          </a:prstGeom>
        </p:spPr>
        <p:txBody>
          <a:bodyPr lIns="228600" rIns="228600">
            <a:noAutofit/>
          </a:bodyPr>
          <a:lstStyle>
            <a:lvl1pPr marL="0" indent="0" algn="r" defTabSz="914400" rtl="0" eaLnBrk="1" latinLnBrk="0" hangingPunct="1">
              <a:lnSpc>
                <a:spcPts val="2400"/>
              </a:lnSpc>
              <a:spcBef>
                <a:spcPts val="0"/>
              </a:spcBef>
              <a:buNone/>
              <a:defRPr lang="en-US" sz="3200" b="0" i="1" kern="1200" baseline="0" dirty="0" smtClean="0">
                <a:solidFill>
                  <a:srgbClr val="0F38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 smtClean="0"/>
              <a:t>Subheader</a:t>
            </a:r>
            <a:endParaRPr lang="en-US" dirty="0" smtClean="0"/>
          </a:p>
        </p:txBody>
      </p:sp>
      <p:sp>
        <p:nvSpPr>
          <p:cNvPr id="17" name="Title 3"/>
          <p:cNvSpPr>
            <a:spLocks noGrp="1"/>
          </p:cNvSpPr>
          <p:nvPr>
            <p:ph type="title" hasCustomPrompt="1"/>
          </p:nvPr>
        </p:nvSpPr>
        <p:spPr>
          <a:xfrm>
            <a:off x="990600" y="2895601"/>
            <a:ext cx="7010400" cy="530184"/>
          </a:xfrm>
        </p:spPr>
        <p:txBody>
          <a:bodyPr>
            <a:noAutofit/>
          </a:bodyPr>
          <a:lstStyle>
            <a:lvl1pPr algn="r">
              <a:lnSpc>
                <a:spcPts val="3200"/>
              </a:lnSpc>
              <a:defRPr sz="3600" baseline="0">
                <a:solidFill>
                  <a:srgbClr val="0F3859"/>
                </a:solidFill>
              </a:defRPr>
            </a:lvl1pPr>
          </a:lstStyle>
          <a:p>
            <a:r>
              <a:rPr lang="en-US" dirty="0" smtClean="0"/>
              <a:t>Click here to edit header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091447"/>
            <a:ext cx="1939626" cy="1766552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124200" y="4714886"/>
            <a:ext cx="4876800" cy="381000"/>
          </a:xfrm>
          <a:prstGeom prst="rect">
            <a:avLst/>
          </a:prstGeom>
        </p:spPr>
        <p:txBody>
          <a:bodyPr lIns="228600" rIns="228600">
            <a:noAutofit/>
          </a:bodyPr>
          <a:lstStyle>
            <a:lvl1pPr marL="0" indent="0" algn="r" defTabSz="914400" rtl="0" eaLnBrk="1" latinLnBrk="0" hangingPunct="1">
              <a:lnSpc>
                <a:spcPts val="2400"/>
              </a:lnSpc>
              <a:spcBef>
                <a:spcPts val="0"/>
              </a:spcBef>
              <a:buNone/>
              <a:defRPr lang="en-US" sz="1800" b="0" i="0" kern="1200" baseline="0" dirty="0" smtClean="0">
                <a:solidFill>
                  <a:srgbClr val="4AC9E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24289658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9050" y="5936982"/>
            <a:ext cx="9163050" cy="921018"/>
          </a:xfrm>
          <a:prstGeom prst="rect">
            <a:avLst/>
          </a:prstGeom>
          <a:solidFill>
            <a:srgbClr val="0F3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3"/>
          <p:cNvSpPr>
            <a:spLocks noGrp="1"/>
          </p:cNvSpPr>
          <p:nvPr>
            <p:ph type="title" hasCustomPrompt="1"/>
          </p:nvPr>
        </p:nvSpPr>
        <p:spPr>
          <a:xfrm>
            <a:off x="304800" y="2743201"/>
            <a:ext cx="7772400" cy="2698732"/>
          </a:xfrm>
        </p:spPr>
        <p:txBody>
          <a:bodyPr>
            <a:noAutofit/>
          </a:bodyPr>
          <a:lstStyle>
            <a:lvl1pPr>
              <a:lnSpc>
                <a:spcPct val="150000"/>
              </a:lnSpc>
              <a:defRPr sz="4000" b="1" i="1" baseline="0">
                <a:solidFill>
                  <a:srgbClr val="4FC7E5"/>
                </a:solidFill>
              </a:defRPr>
            </a:lvl1pPr>
          </a:lstStyle>
          <a:p>
            <a:r>
              <a:rPr lang="en-US" dirty="0" smtClean="0"/>
              <a:t>Section divider title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79882"/>
            <a:ext cx="2433312" cy="23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1698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9050" y="0"/>
            <a:ext cx="9163050" cy="6858000"/>
          </a:xfrm>
          <a:prstGeom prst="rect">
            <a:avLst/>
          </a:prstGeom>
          <a:solidFill>
            <a:srgbClr val="B2B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3"/>
          <p:cNvSpPr>
            <a:spLocks noGrp="1"/>
          </p:cNvSpPr>
          <p:nvPr>
            <p:ph type="title" hasCustomPrompt="1"/>
          </p:nvPr>
        </p:nvSpPr>
        <p:spPr>
          <a:xfrm>
            <a:off x="304800" y="2743201"/>
            <a:ext cx="7772400" cy="269873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000" b="1" i="1" baseline="0">
                <a:solidFill>
                  <a:srgbClr val="0F3859"/>
                </a:solidFill>
              </a:defRPr>
            </a:lvl1pPr>
          </a:lstStyle>
          <a:p>
            <a:r>
              <a:rPr lang="en-US" dirty="0" smtClean="0"/>
              <a:t>Section divider title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79882"/>
            <a:ext cx="2433312" cy="23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011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ader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810000" y="1134655"/>
            <a:ext cx="5029200" cy="4945452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2" name="Title 3"/>
          <p:cNvSpPr>
            <a:spLocks noGrp="1"/>
          </p:cNvSpPr>
          <p:nvPr>
            <p:ph type="title" hasCustomPrompt="1"/>
          </p:nvPr>
        </p:nvSpPr>
        <p:spPr>
          <a:xfrm>
            <a:off x="3810000" y="0"/>
            <a:ext cx="5029200" cy="9906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rgbClr val="0F3859"/>
                </a:solidFill>
              </a:defRPr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469226"/>
            <a:ext cx="2514600" cy="241914"/>
          </a:xfrm>
          <a:prstGeom prst="rect">
            <a:avLst/>
          </a:prstGeom>
        </p:spPr>
      </p:pic>
      <p:sp>
        <p:nvSpPr>
          <p:cNvPr id="56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3657601" cy="3386379"/>
          </a:xfrm>
          <a:prstGeom prst="rect">
            <a:avLst/>
          </a:prstGeom>
          <a:solidFill>
            <a:srgbClr val="B2B4B7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7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502515"/>
            <a:ext cx="3657600" cy="2577592"/>
          </a:xfrm>
          <a:prstGeom prst="rect">
            <a:avLst/>
          </a:prstGeom>
          <a:solidFill>
            <a:srgbClr val="E5DECB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810000" y="990600"/>
            <a:ext cx="5340096" cy="45772"/>
          </a:xfrm>
          <a:prstGeom prst="rect">
            <a:avLst/>
          </a:prstGeom>
          <a:solidFill>
            <a:srgbClr val="4FC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-1" y="6469226"/>
            <a:ext cx="5867401" cy="241914"/>
          </a:xfrm>
          <a:prstGeom prst="rect">
            <a:avLst/>
          </a:prstGeom>
          <a:solidFill>
            <a:srgbClr val="4FC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7668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Header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52400" y="1134549"/>
            <a:ext cx="8839200" cy="4520479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152400" y="0"/>
            <a:ext cx="8839200" cy="99065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rgbClr val="0F3859"/>
                </a:solidFill>
              </a:defRPr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469226"/>
            <a:ext cx="2514600" cy="241914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-1" y="6469226"/>
            <a:ext cx="5867401" cy="241914"/>
          </a:xfrm>
          <a:prstGeom prst="rect">
            <a:avLst/>
          </a:prstGeom>
          <a:solidFill>
            <a:srgbClr val="4FC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76200" y="990652"/>
            <a:ext cx="9070848" cy="45719"/>
          </a:xfrm>
          <a:prstGeom prst="rect">
            <a:avLst/>
          </a:prstGeom>
          <a:solidFill>
            <a:srgbClr val="4FC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9520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ader Conten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-12468" y="4267200"/>
            <a:ext cx="4303713" cy="1983932"/>
          </a:xfrm>
          <a:prstGeom prst="rect">
            <a:avLst/>
          </a:prstGeom>
          <a:solidFill>
            <a:srgbClr val="E5DECB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4330307" y="4267200"/>
            <a:ext cx="4261474" cy="1983932"/>
          </a:xfrm>
          <a:prstGeom prst="rect">
            <a:avLst/>
          </a:prstGeom>
          <a:solidFill>
            <a:srgbClr val="B2B4B7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52400" y="1134655"/>
            <a:ext cx="8839200" cy="2980146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152400" y="0"/>
            <a:ext cx="8839200" cy="97681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rgbClr val="0F3859"/>
                </a:solidFill>
              </a:defRPr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469226"/>
            <a:ext cx="2514600" cy="241914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-1" y="6469226"/>
            <a:ext cx="5867401" cy="241914"/>
          </a:xfrm>
          <a:prstGeom prst="rect">
            <a:avLst/>
          </a:prstGeom>
          <a:solidFill>
            <a:srgbClr val="4FC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76200" y="990652"/>
            <a:ext cx="9070848" cy="45719"/>
          </a:xfrm>
          <a:prstGeom prst="rect">
            <a:avLst/>
          </a:prstGeom>
          <a:solidFill>
            <a:srgbClr val="4FC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8630843" y="4272642"/>
            <a:ext cx="513157" cy="1978489"/>
          </a:xfrm>
          <a:prstGeom prst="rect">
            <a:avLst/>
          </a:prstGeom>
          <a:solidFill>
            <a:srgbClr val="4FC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629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r Graph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52400" y="5638800"/>
            <a:ext cx="8839200" cy="549628"/>
          </a:xfrm>
          <a:prstGeom prst="rect">
            <a:avLst/>
          </a:prstGeom>
        </p:spPr>
        <p:txBody>
          <a:bodyPr lIns="228600" rIns="22860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152400" y="0"/>
            <a:ext cx="8839200" cy="99065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rgbClr val="0F3859"/>
                </a:solidFill>
              </a:defRPr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469226"/>
            <a:ext cx="2514600" cy="241914"/>
          </a:xfrm>
          <a:prstGeom prst="rect">
            <a:avLst/>
          </a:prstGeom>
        </p:spPr>
      </p:pic>
      <p:sp>
        <p:nvSpPr>
          <p:cNvPr id="8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76200" y="1188408"/>
            <a:ext cx="8991600" cy="4321682"/>
          </a:xfrm>
          <a:prstGeom prst="rect">
            <a:avLst/>
          </a:prstGeom>
          <a:solidFill>
            <a:srgbClr val="E5DECB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" y="6469226"/>
            <a:ext cx="5867401" cy="241914"/>
          </a:xfrm>
          <a:prstGeom prst="rect">
            <a:avLst/>
          </a:prstGeom>
          <a:solidFill>
            <a:srgbClr val="4FC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6200" y="990652"/>
            <a:ext cx="9070848" cy="45719"/>
          </a:xfrm>
          <a:prstGeom prst="rect">
            <a:avLst/>
          </a:prstGeom>
          <a:solidFill>
            <a:srgbClr val="4FC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8583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28600" y="-6945"/>
            <a:ext cx="8686800" cy="1164167"/>
          </a:xfrm>
          <a:prstGeom prst="rect">
            <a:avLst/>
          </a:prstGeom>
        </p:spPr>
        <p:txBody>
          <a:bodyPr vert="horz" lIns="228600" tIns="45720" rIns="228600" bIns="45720" rtlCol="0" anchor="b" anchorCtr="0">
            <a:no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228600" y="1392172"/>
            <a:ext cx="8686800" cy="4290483"/>
          </a:xfrm>
          <a:prstGeom prst="rect">
            <a:avLst/>
          </a:prstGeom>
        </p:spPr>
        <p:txBody>
          <a:bodyPr vert="horz" lIns="228600" tIns="45720" rIns="22860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8" r:id="rId1"/>
    <p:sldLayoutId id="2147484022" r:id="rId2"/>
    <p:sldLayoutId id="2147484024" r:id="rId3"/>
    <p:sldLayoutId id="2147483980" r:id="rId4"/>
    <p:sldLayoutId id="2147484023" r:id="rId5"/>
    <p:sldLayoutId id="2147483990" r:id="rId6"/>
    <p:sldLayoutId id="2147484020" r:id="rId7"/>
    <p:sldLayoutId id="2147483993" r:id="rId8"/>
    <p:sldLayoutId id="2147483992" r:id="rId9"/>
    <p:sldLayoutId id="2147484021" r:id="rId10"/>
    <p:sldLayoutId id="2147484025" r:id="rId11"/>
    <p:sldLayoutId id="2147484019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buNone/>
        <a:defRPr sz="2400" b="1" kern="1200" cap="none" spc="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SzPct val="75000"/>
        <a:buFont typeface="Wingdings" pitchFamily="2" charset="2"/>
        <a:buChar char="§"/>
        <a:defRPr sz="1800" kern="1200" cap="none" spc="0" baseline="0">
          <a:solidFill>
            <a:srgbClr val="000000"/>
          </a:solidFill>
          <a:latin typeface="+mn-lt"/>
          <a:ea typeface="+mn-ea"/>
          <a:cs typeface="+mn-cs"/>
        </a:defRPr>
      </a:lvl1pPr>
      <a:lvl2pPr marL="365760" indent="-182880" algn="l" defTabSz="914400" rtl="0" eaLnBrk="1" latinLnBrk="0" hangingPunct="1">
        <a:spcBef>
          <a:spcPct val="20000"/>
        </a:spcBef>
        <a:buSzPct val="75000"/>
        <a:buFont typeface="Courier New" pitchFamily="49" charset="0"/>
        <a:buChar char="o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548640" indent="-18288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731520" indent="-182880" algn="l" defTabSz="914400" rtl="0" eaLnBrk="1" latinLnBrk="0" hangingPunct="1">
        <a:spcBef>
          <a:spcPct val="20000"/>
        </a:spcBef>
        <a:buSzPct val="100000"/>
        <a:buFont typeface="Arial Narrow" pitchFamily="34" charset="0"/>
        <a:buChar char="»"/>
        <a:defRPr sz="12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914400" indent="-182880" algn="l" defTabSz="914400" rtl="0" eaLnBrk="1" latinLnBrk="0" hangingPunct="1">
        <a:spcBef>
          <a:spcPct val="20000"/>
        </a:spcBef>
        <a:buSzPct val="85000"/>
        <a:buFont typeface="Wingdings" pitchFamily="2" charset="2"/>
        <a:buChar char="§"/>
        <a:tabLst>
          <a:tab pos="1485900" algn="l"/>
        </a:tabLst>
        <a:defRPr sz="11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14218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1070776" y="2286000"/>
            <a:ext cx="6998676" cy="2839972"/>
            <a:chOff x="1066800" y="2722628"/>
            <a:chExt cx="6998676" cy="2839972"/>
          </a:xfrm>
        </p:grpSpPr>
        <p:sp>
          <p:nvSpPr>
            <p:cNvPr id="2" name="Rectangle 1"/>
            <p:cNvSpPr/>
            <p:nvPr/>
          </p:nvSpPr>
          <p:spPr>
            <a:xfrm>
              <a:off x="1066800" y="2971800"/>
              <a:ext cx="1524000" cy="2195146"/>
            </a:xfrm>
            <a:prstGeom prst="rect">
              <a:avLst/>
            </a:prstGeom>
            <a:solidFill>
              <a:srgbClr val="B2B4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 smtClean="0"/>
                <a:t>PROJECT INITIATION AND SCOPING</a:t>
              </a:r>
            </a:p>
            <a:p>
              <a:pPr>
                <a:spcBef>
                  <a:spcPts val="600"/>
                </a:spcBef>
              </a:pPr>
              <a:r>
                <a:rPr lang="en-US" sz="1400" dirty="0"/>
                <a:t>What do we want Front Range Passenger Rail to be?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2862263" y="2977662"/>
              <a:ext cx="1524000" cy="2195146"/>
            </a:xfrm>
            <a:prstGeom prst="rect">
              <a:avLst/>
            </a:prstGeom>
            <a:solidFill>
              <a:srgbClr val="0321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 smtClean="0"/>
                <a:t>LEVEL 1 EVALUATION</a:t>
              </a:r>
            </a:p>
            <a:p>
              <a:pPr>
                <a:spcBef>
                  <a:spcPts val="600"/>
                </a:spcBef>
              </a:pPr>
              <a:r>
                <a:rPr lang="en-US" sz="1400" dirty="0"/>
                <a:t>What are the possibilities for corridors and operations?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4657726" y="2986454"/>
              <a:ext cx="1524000" cy="219514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 smtClean="0"/>
                <a:t>LEVEL 2 EVALUATION</a:t>
              </a:r>
            </a:p>
            <a:p>
              <a:pPr>
                <a:spcBef>
                  <a:spcPts val="600"/>
                </a:spcBef>
              </a:pPr>
              <a:r>
                <a:rPr lang="en-US" sz="1400" dirty="0"/>
                <a:t>How do alternatives compare? 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6453188" y="2986454"/>
              <a:ext cx="1612288" cy="219514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 smtClean="0"/>
                <a:t>ADVANCE TO NEPA</a:t>
              </a:r>
            </a:p>
            <a:p>
              <a:pPr>
                <a:spcBef>
                  <a:spcPts val="600"/>
                </a:spcBef>
              </a:pPr>
              <a:r>
                <a:rPr lang="en-US" sz="1400" dirty="0"/>
                <a:t>Federally required process to advance major infrastructure </a:t>
              </a:r>
              <a:r>
                <a:rPr lang="en-US" sz="1400" dirty="0" smtClean="0"/>
                <a:t>projects</a:t>
              </a:r>
              <a:endParaRPr lang="en-US" sz="140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1072081" y="5562600"/>
              <a:ext cx="6993395" cy="0"/>
            </a:xfrm>
            <a:prstGeom prst="line">
              <a:avLst/>
            </a:prstGeom>
            <a:ln w="34925" cmpd="sng">
              <a:solidFill>
                <a:srgbClr val="B2B4B7"/>
              </a:solidFill>
              <a:prstDash val="sysDot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1106786" y="5285601"/>
              <a:ext cx="43071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B2B4B7"/>
                  </a:solidFill>
                  <a:latin typeface="+mj-lt"/>
                </a:rPr>
                <a:t>STAKEHOLDER ENGAGEMENT AND GOVERNANCE</a:t>
              </a:r>
              <a:endParaRPr lang="en-US" sz="1200" dirty="0">
                <a:solidFill>
                  <a:srgbClr val="B2B4B7"/>
                </a:solidFill>
                <a:latin typeface="+mj-l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66800" y="2722628"/>
              <a:ext cx="10439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B2B4B7"/>
                  </a:solidFill>
                  <a:latin typeface="+mj-lt"/>
                </a:rPr>
                <a:t>STEP 1</a:t>
              </a:r>
              <a:endParaRPr lang="en-US" sz="1200" dirty="0">
                <a:solidFill>
                  <a:srgbClr val="B2B4B7"/>
                </a:solidFill>
                <a:latin typeface="+mj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862263" y="2722628"/>
              <a:ext cx="10439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B2B4B7"/>
                  </a:solidFill>
                  <a:latin typeface="+mj-lt"/>
                </a:rPr>
                <a:t>STEP 2</a:t>
              </a:r>
              <a:endParaRPr lang="en-US" sz="1200" dirty="0">
                <a:solidFill>
                  <a:srgbClr val="B2B4B7"/>
                </a:solidFill>
                <a:latin typeface="+mj-l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657726" y="2722628"/>
              <a:ext cx="10439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B2B4B7"/>
                  </a:solidFill>
                  <a:latin typeface="+mj-lt"/>
                </a:rPr>
                <a:t>STEP 3</a:t>
              </a:r>
              <a:endParaRPr lang="en-US" sz="1200" dirty="0">
                <a:solidFill>
                  <a:srgbClr val="B2B4B7"/>
                </a:solidFill>
                <a:latin typeface="+mj-lt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453188" y="2722628"/>
              <a:ext cx="10439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B2B4B7"/>
                  </a:solidFill>
                  <a:latin typeface="+mj-lt"/>
                </a:rPr>
                <a:t>STEP 4</a:t>
              </a:r>
              <a:endParaRPr lang="en-US" sz="1200" dirty="0">
                <a:solidFill>
                  <a:srgbClr val="B2B4B7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69574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Criteria Categories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828800" y="1676400"/>
            <a:ext cx="5486400" cy="4069047"/>
            <a:chOff x="1828800" y="1676400"/>
            <a:chExt cx="5486400" cy="4069047"/>
          </a:xfrm>
        </p:grpSpPr>
        <p:sp>
          <p:nvSpPr>
            <p:cNvPr id="10" name="Rectangle 9"/>
            <p:cNvSpPr/>
            <p:nvPr/>
          </p:nvSpPr>
          <p:spPr>
            <a:xfrm>
              <a:off x="1828800" y="1676400"/>
              <a:ext cx="5486400" cy="4069047"/>
            </a:xfrm>
            <a:prstGeom prst="rect">
              <a:avLst/>
            </a:prstGeom>
            <a:solidFill>
              <a:srgbClr val="E5D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4843089" y="3672807"/>
              <a:ext cx="1920240" cy="1920240"/>
            </a:xfrm>
            <a:prstGeom prst="ellipse">
              <a:avLst/>
            </a:prstGeom>
            <a:solidFill>
              <a:srgbClr val="0F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/>
            <a:lstStyle/>
            <a:p>
              <a:r>
                <a:rPr lang="en-US" dirty="0" smtClean="0"/>
                <a:t>LEVEL 2  </a:t>
              </a:r>
            </a:p>
            <a:p>
              <a:r>
                <a:rPr lang="en-US" i="1" dirty="0" smtClean="0">
                  <a:solidFill>
                    <a:srgbClr val="4FC7E5"/>
                  </a:solidFill>
                </a:rPr>
                <a:t>COMPARATIVE ANALYSIS</a:t>
              </a:r>
              <a:endParaRPr lang="en-US" i="1" dirty="0">
                <a:solidFill>
                  <a:srgbClr val="4FC7E5"/>
                </a:solidFill>
              </a:endParaRPr>
            </a:p>
          </p:txBody>
        </p:sp>
        <p:sp>
          <p:nvSpPr>
            <p:cNvPr id="7" name="Google Shape;432;p51"/>
            <p:cNvSpPr txBox="1"/>
            <p:nvPr/>
          </p:nvSpPr>
          <p:spPr>
            <a:xfrm>
              <a:off x="1895765" y="2087847"/>
              <a:ext cx="3962400" cy="144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85750" indent="-285750">
                <a:spcAft>
                  <a:spcPts val="600"/>
                </a:spcAft>
                <a:buSzPct val="75000"/>
                <a:buFont typeface="Wingdings" panose="05000000000000000000" pitchFamily="2" charset="2"/>
                <a:buChar char="§"/>
              </a:pPr>
              <a:r>
                <a:rPr lang="en-US" sz="2000" dirty="0" smtClean="0">
                  <a:solidFill>
                    <a:schemeClr val="bg2"/>
                  </a:solidFill>
                </a:rPr>
                <a:t>Operational characteristics</a:t>
              </a:r>
            </a:p>
            <a:p>
              <a:pPr marL="285750" indent="-285750">
                <a:spcAft>
                  <a:spcPts val="600"/>
                </a:spcAft>
                <a:buSzPct val="75000"/>
                <a:buFont typeface="Wingdings" panose="05000000000000000000" pitchFamily="2" charset="2"/>
                <a:buChar char="§"/>
              </a:pPr>
              <a:r>
                <a:rPr lang="en-US" sz="2000" dirty="0" smtClean="0">
                  <a:solidFill>
                    <a:schemeClr val="bg2"/>
                  </a:solidFill>
                </a:rPr>
                <a:t>Community and environmental impact</a:t>
              </a:r>
            </a:p>
            <a:p>
              <a:pPr marL="285750" indent="-285750">
                <a:spcAft>
                  <a:spcPts val="600"/>
                </a:spcAft>
                <a:buSzPct val="75000"/>
                <a:buFont typeface="Wingdings" panose="05000000000000000000" pitchFamily="2" charset="2"/>
                <a:buChar char="§"/>
              </a:pPr>
              <a:r>
                <a:rPr lang="en-US" sz="2000" dirty="0" smtClean="0">
                  <a:solidFill>
                    <a:schemeClr val="bg2"/>
                  </a:solidFill>
                </a:rPr>
                <a:t>Financial and economic</a:t>
              </a:r>
            </a:p>
            <a:p>
              <a:pPr marL="285750" indent="-285750">
                <a:spcAft>
                  <a:spcPts val="600"/>
                </a:spcAft>
                <a:buSzPct val="75000"/>
                <a:buFont typeface="Wingdings" panose="05000000000000000000" pitchFamily="2" charset="2"/>
                <a:buChar char="§"/>
              </a:pPr>
              <a:r>
                <a:rPr lang="en-US" sz="2000" dirty="0" smtClean="0">
                  <a:solidFill>
                    <a:schemeClr val="bg2"/>
                  </a:solidFill>
                </a:rPr>
                <a:t>Feasibility and implementation</a:t>
              </a:r>
              <a:endParaRPr lang="en-US" sz="2000" dirty="0">
                <a:solidFill>
                  <a:schemeClr val="bg2"/>
                </a:solidFill>
              </a:endParaRPr>
            </a:p>
          </p:txBody>
        </p:sp>
        <p:sp>
          <p:nvSpPr>
            <p:cNvPr id="2" name="Right Arrow 1"/>
            <p:cNvSpPr/>
            <p:nvPr/>
          </p:nvSpPr>
          <p:spPr>
            <a:xfrm>
              <a:off x="3715328" y="4269998"/>
              <a:ext cx="1371600" cy="725857"/>
            </a:xfrm>
            <a:prstGeom prst="rightArrow">
              <a:avLst>
                <a:gd name="adj1" fmla="val 50000"/>
                <a:gd name="adj2" fmla="val 56927"/>
              </a:avLst>
            </a:prstGeom>
            <a:solidFill>
              <a:srgbClr val="B2B4B7"/>
            </a:solidFill>
            <a:ln w="1905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Google Shape;432;p51"/>
            <p:cNvSpPr txBox="1"/>
            <p:nvPr/>
          </p:nvSpPr>
          <p:spPr>
            <a:xfrm>
              <a:off x="1828800" y="1676400"/>
              <a:ext cx="5486400" cy="335247"/>
            </a:xfrm>
            <a:prstGeom prst="rect">
              <a:avLst/>
            </a:prstGeom>
            <a:solidFill>
              <a:srgbClr val="4FC7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Aft>
                  <a:spcPts val="600"/>
                </a:spcAft>
                <a:buSzPct val="75000"/>
              </a:pPr>
              <a:r>
                <a:rPr lang="en-US" dirty="0" smtClean="0"/>
                <a:t>Evaluation Criteria Categories: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2282769" y="3672807"/>
              <a:ext cx="1920240" cy="1920240"/>
            </a:xfrm>
            <a:prstGeom prst="ellipse">
              <a:avLst/>
            </a:prstGeom>
            <a:solidFill>
              <a:srgbClr val="4FC7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/>
            <a:lstStyle/>
            <a:p>
              <a:r>
                <a:rPr lang="en-US" dirty="0" smtClean="0"/>
                <a:t>LEVEL 1 </a:t>
              </a:r>
            </a:p>
            <a:p>
              <a:r>
                <a:rPr lang="en-US" i="1" dirty="0" smtClean="0">
                  <a:solidFill>
                    <a:srgbClr val="032151"/>
                  </a:solidFill>
                </a:rPr>
                <a:t>FATAL FLAW ANALYSIS</a:t>
              </a:r>
              <a:endParaRPr lang="en-US" i="1" dirty="0">
                <a:solidFill>
                  <a:srgbClr val="03215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73895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1826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</a:t>
            </a:r>
            <a:endParaRPr lang="en-US" dirty="0"/>
          </a:p>
        </p:txBody>
      </p:sp>
      <p:sp>
        <p:nvSpPr>
          <p:cNvPr id="55" name="Text Placeholder 6"/>
          <p:cNvSpPr txBox="1">
            <a:spLocks/>
          </p:cNvSpPr>
          <p:nvPr/>
        </p:nvSpPr>
        <p:spPr>
          <a:xfrm>
            <a:off x="152400" y="1219200"/>
            <a:ext cx="1885119" cy="4435828"/>
          </a:xfrm>
          <a:prstGeom prst="rect">
            <a:avLst/>
          </a:prstGeom>
        </p:spPr>
        <p:txBody>
          <a:bodyPr vert="horz" lIns="228600" tIns="45720" rIns="22860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SzPct val="75000"/>
              <a:buFont typeface="Wingdings" pitchFamily="2" charset="2"/>
              <a:buChar char="§"/>
              <a:defRPr sz="1800" kern="1200" cap="none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914400" rtl="0" eaLnBrk="1" latinLnBrk="0" hangingPunct="1">
              <a:spcBef>
                <a:spcPct val="20000"/>
              </a:spcBef>
              <a:buSzPct val="75000"/>
              <a:buFont typeface="Courier New" pitchFamily="49" charset="0"/>
              <a:buChar char="o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spcBef>
                <a:spcPct val="20000"/>
              </a:spcBef>
              <a:buSzPct val="100000"/>
              <a:buFont typeface="Arial Narrow" pitchFamily="34" charset="0"/>
              <a:buChar char="»"/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spcBef>
                <a:spcPct val="20000"/>
              </a:spcBef>
              <a:buSzPct val="85000"/>
              <a:buFont typeface="Wingdings" pitchFamily="2" charset="2"/>
              <a:buChar char="§"/>
              <a:tabLst>
                <a:tab pos="1485900" algn="l"/>
              </a:tabLst>
              <a:defRPr sz="11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Wingdings" pitchFamily="2" charset="2"/>
              <a:buNone/>
            </a:pPr>
            <a:r>
              <a:rPr lang="en-US" sz="2000" dirty="0" smtClean="0"/>
              <a:t>POSSIBLE PASSENGER RAIL CORRIDORS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Highway corridors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Freight rail corridors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Greenfield (new)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Hybrid corridors</a:t>
            </a:r>
            <a:endParaRPr lang="en-US" dirty="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846" y="0"/>
            <a:ext cx="6858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975360"/>
            <a:ext cx="121920" cy="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6543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Corridors – Opportunities and Challenges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0997" y="1410480"/>
            <a:ext cx="3816203" cy="1206450"/>
          </a:xfrm>
          <a:prstGeom prst="rect">
            <a:avLst/>
          </a:prstGeom>
          <a:solidFill>
            <a:srgbClr val="E5D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chemeClr val="bg2">
                    <a:lumMod val="85000"/>
                    <a:lumOff val="15000"/>
                  </a:schemeClr>
                </a:solidFill>
              </a:rPr>
              <a:t>HIGHWAY CORRIDORS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chemeClr val="bg2">
                    <a:lumMod val="85000"/>
                    <a:lumOff val="15000"/>
                  </a:schemeClr>
                </a:solidFill>
              </a:rPr>
              <a:t>I-25, supplemented by </a:t>
            </a:r>
            <a:r>
              <a:rPr lang="en-US" sz="1400" dirty="0" smtClean="0">
                <a:solidFill>
                  <a:schemeClr val="bg2">
                    <a:lumMod val="85000"/>
                    <a:lumOff val="15000"/>
                  </a:schemeClr>
                </a:solidFill>
              </a:rPr>
              <a:t>C-470/E-470 and corridors </a:t>
            </a:r>
            <a:r>
              <a:rPr lang="en-US" sz="1400" dirty="0">
                <a:solidFill>
                  <a:schemeClr val="bg2">
                    <a:lumMod val="85000"/>
                    <a:lumOff val="15000"/>
                  </a:schemeClr>
                </a:solidFill>
              </a:rPr>
              <a:t>adjacent to rail (</a:t>
            </a:r>
            <a:r>
              <a:rPr lang="en-US" sz="1400" dirty="0" smtClean="0">
                <a:solidFill>
                  <a:schemeClr val="bg2">
                    <a:lumMod val="85000"/>
                    <a:lumOff val="15000"/>
                  </a:schemeClr>
                </a:solidFill>
              </a:rPr>
              <a:t>US </a:t>
            </a:r>
            <a:r>
              <a:rPr lang="en-US" sz="1400" dirty="0">
                <a:solidFill>
                  <a:schemeClr val="bg2">
                    <a:lumMod val="85000"/>
                    <a:lumOff val="15000"/>
                  </a:schemeClr>
                </a:solidFill>
              </a:rPr>
              <a:t>85)</a:t>
            </a:r>
          </a:p>
        </p:txBody>
      </p:sp>
      <p:sp>
        <p:nvSpPr>
          <p:cNvPr id="8" name="Rectangle 7"/>
          <p:cNvSpPr/>
          <p:nvPr/>
        </p:nvSpPr>
        <p:spPr>
          <a:xfrm>
            <a:off x="450999" y="2756594"/>
            <a:ext cx="1828800" cy="3034606"/>
          </a:xfrm>
          <a:prstGeom prst="rect">
            <a:avLst/>
          </a:prstGeom>
          <a:solidFill>
            <a:srgbClr val="0F3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Opportunities</a:t>
            </a:r>
          </a:p>
          <a:p>
            <a:pPr>
              <a:spcBef>
                <a:spcPts val="600"/>
              </a:spcBef>
            </a:pPr>
            <a:r>
              <a:rPr lang="en-US" sz="1400" dirty="0" smtClean="0"/>
              <a:t>Better horizontal </a:t>
            </a:r>
            <a:r>
              <a:rPr lang="en-US" sz="1400" dirty="0"/>
              <a:t>geometry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Fewer </a:t>
            </a:r>
            <a:r>
              <a:rPr lang="en-US" sz="1400" dirty="0" smtClean="0"/>
              <a:t>environmental and community impacts</a:t>
            </a:r>
            <a:endParaRPr lang="en-US" sz="1400" dirty="0"/>
          </a:p>
          <a:p>
            <a:pPr>
              <a:spcBef>
                <a:spcPts val="600"/>
              </a:spcBef>
            </a:pPr>
            <a:r>
              <a:rPr lang="en-US" sz="1400" dirty="0"/>
              <a:t>Potential for reduced right-of-way </a:t>
            </a:r>
            <a:r>
              <a:rPr lang="en-US" sz="1400" dirty="0" smtClean="0"/>
              <a:t>acquisition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6248400" y="-370747"/>
            <a:ext cx="104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B2B4B7"/>
                </a:solidFill>
                <a:latin typeface="+mj-lt"/>
              </a:rPr>
              <a:t>STEP 4</a:t>
            </a:r>
            <a:endParaRPr lang="en-US" sz="1200" dirty="0">
              <a:solidFill>
                <a:srgbClr val="B2B4B7"/>
              </a:solidFill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38400" y="2756594"/>
            <a:ext cx="1828800" cy="3034606"/>
          </a:xfrm>
          <a:prstGeom prst="rect">
            <a:avLst/>
          </a:prstGeom>
          <a:solidFill>
            <a:srgbClr val="B2B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Challenges</a:t>
            </a:r>
          </a:p>
          <a:p>
            <a:pPr>
              <a:spcBef>
                <a:spcPts val="600"/>
              </a:spcBef>
            </a:pPr>
            <a:r>
              <a:rPr lang="en-US" sz="1400" dirty="0" smtClean="0"/>
              <a:t>Right-of-way constrained </a:t>
            </a:r>
          </a:p>
          <a:p>
            <a:pPr>
              <a:spcBef>
                <a:spcPts val="600"/>
              </a:spcBef>
            </a:pPr>
            <a:r>
              <a:rPr lang="en-US" sz="1400" dirty="0" smtClean="0"/>
              <a:t>I-25 expansion limited</a:t>
            </a:r>
            <a:endParaRPr lang="en-US" sz="1400" dirty="0"/>
          </a:p>
          <a:p>
            <a:pPr>
              <a:spcBef>
                <a:spcPts val="600"/>
              </a:spcBef>
            </a:pPr>
            <a:r>
              <a:rPr lang="en-US" sz="1400" dirty="0" smtClean="0"/>
              <a:t>Rural corridors have less impact, but serve less people </a:t>
            </a:r>
            <a:endParaRPr lang="en-US" sz="1400" dirty="0"/>
          </a:p>
          <a:p>
            <a:pPr>
              <a:spcBef>
                <a:spcPts val="600"/>
              </a:spcBef>
            </a:pPr>
            <a:r>
              <a:rPr lang="en-US" sz="1400" dirty="0"/>
              <a:t>Some vertical curve challenges (grades)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94397" y="1410480"/>
            <a:ext cx="3816203" cy="1206450"/>
          </a:xfrm>
          <a:prstGeom prst="rect">
            <a:avLst/>
          </a:prstGeom>
          <a:solidFill>
            <a:srgbClr val="E5D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chemeClr val="bg2">
                    <a:lumMod val="85000"/>
                    <a:lumOff val="15000"/>
                  </a:schemeClr>
                </a:solidFill>
              </a:rPr>
              <a:t>RAIL CORRIDORS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chemeClr val="bg2">
                    <a:lumMod val="85000"/>
                    <a:lumOff val="15000"/>
                  </a:schemeClr>
                </a:solidFill>
              </a:rPr>
              <a:t>Union Pacific </a:t>
            </a:r>
            <a:r>
              <a:rPr lang="en-US" sz="1400" dirty="0" smtClean="0">
                <a:solidFill>
                  <a:schemeClr val="bg2">
                    <a:lumMod val="85000"/>
                    <a:lumOff val="15000"/>
                  </a:schemeClr>
                </a:solidFill>
              </a:rPr>
              <a:t>Railroad and BNSF </a:t>
            </a:r>
            <a:r>
              <a:rPr lang="en-US" sz="1400" dirty="0">
                <a:solidFill>
                  <a:schemeClr val="bg2">
                    <a:lumMod val="85000"/>
                    <a:lumOff val="15000"/>
                  </a:schemeClr>
                </a:solidFill>
              </a:rPr>
              <a:t>Railway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794399" y="2756594"/>
            <a:ext cx="1828800" cy="3034606"/>
          </a:xfrm>
          <a:prstGeom prst="rect">
            <a:avLst/>
          </a:prstGeom>
          <a:solidFill>
            <a:srgbClr val="0F3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Opportunities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Interest from </a:t>
            </a:r>
            <a:r>
              <a:rPr lang="en-US" sz="1400" dirty="0" smtClean="0"/>
              <a:t>railroads </a:t>
            </a:r>
            <a:r>
              <a:rPr lang="en-US" sz="1400" dirty="0"/>
              <a:t>and Amtrak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Burnham Yard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Corridors align with population centers </a:t>
            </a:r>
            <a:endParaRPr lang="en-US" sz="1400" dirty="0" smtClean="0"/>
          </a:p>
          <a:p>
            <a:pPr>
              <a:spcBef>
                <a:spcPts val="600"/>
              </a:spcBef>
            </a:pPr>
            <a:r>
              <a:rPr lang="en-US" sz="1400" dirty="0" smtClean="0"/>
              <a:t>Potential </a:t>
            </a:r>
            <a:r>
              <a:rPr lang="en-US" sz="1400" dirty="0"/>
              <a:t>to add quiet zones, grade separated crossings, </a:t>
            </a:r>
            <a:r>
              <a:rPr lang="en-US" sz="1400" dirty="0" smtClean="0"/>
              <a:t>etc.</a:t>
            </a:r>
            <a:endParaRPr lang="en-US" sz="1400" dirty="0"/>
          </a:p>
        </p:txBody>
      </p:sp>
      <p:sp>
        <p:nvSpPr>
          <p:cNvPr id="21" name="Rectangle 20"/>
          <p:cNvSpPr/>
          <p:nvPr/>
        </p:nvSpPr>
        <p:spPr>
          <a:xfrm>
            <a:off x="6781800" y="2756594"/>
            <a:ext cx="1828800" cy="3034606"/>
          </a:xfrm>
          <a:prstGeom prst="rect">
            <a:avLst/>
          </a:prstGeom>
          <a:solidFill>
            <a:srgbClr val="B2B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Challenges</a:t>
            </a:r>
          </a:p>
          <a:p>
            <a:pPr>
              <a:spcBef>
                <a:spcPts val="600"/>
              </a:spcBef>
            </a:pPr>
            <a:r>
              <a:rPr lang="en-US" sz="1400" dirty="0" smtClean="0"/>
              <a:t>Agreements with railroads</a:t>
            </a:r>
            <a:endParaRPr lang="en-US" sz="1400" dirty="0"/>
          </a:p>
          <a:p>
            <a:pPr>
              <a:spcBef>
                <a:spcPts val="600"/>
              </a:spcBef>
            </a:pPr>
            <a:r>
              <a:rPr lang="en-US" sz="1400" dirty="0"/>
              <a:t>Horizontal geometry for high speeds</a:t>
            </a:r>
          </a:p>
          <a:p>
            <a:pPr>
              <a:spcBef>
                <a:spcPts val="600"/>
              </a:spcBef>
            </a:pPr>
            <a:r>
              <a:rPr lang="en-US" sz="1400" dirty="0" smtClean="0"/>
              <a:t>Proximity </a:t>
            </a:r>
            <a:r>
              <a:rPr lang="en-US" sz="1400" dirty="0"/>
              <a:t>of </a:t>
            </a:r>
            <a:r>
              <a:rPr lang="en-US" sz="1400" dirty="0" smtClean="0"/>
              <a:t>corridors to communities</a:t>
            </a:r>
            <a:endParaRPr lang="en-US" sz="1400" dirty="0"/>
          </a:p>
          <a:p>
            <a:pPr>
              <a:spcBef>
                <a:spcPts val="600"/>
              </a:spcBef>
            </a:pPr>
            <a:r>
              <a:rPr lang="en-US" sz="1400" dirty="0" smtClean="0"/>
              <a:t>Property acquisition </a:t>
            </a:r>
            <a:endParaRPr lang="en-US" sz="1400" dirty="0"/>
          </a:p>
          <a:p>
            <a:pPr>
              <a:spcBef>
                <a:spcPts val="600"/>
              </a:spcBef>
            </a:pPr>
            <a:r>
              <a:rPr lang="en-US" sz="1400" dirty="0" smtClean="0"/>
              <a:t>Need </a:t>
            </a:r>
            <a:r>
              <a:rPr lang="en-US" sz="1400" dirty="0"/>
              <a:t>for </a:t>
            </a:r>
            <a:r>
              <a:rPr lang="en-US" sz="1400" dirty="0" smtClean="0"/>
              <a:t>multiple grade separated crossings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27137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Segment-Specific Considerations</a:t>
            </a:r>
            <a:endParaRPr lang="en-US" dirty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3001"/>
            <a:ext cx="9143996" cy="5239262"/>
          </a:xfrm>
          <a:prstGeom prst="rect">
            <a:avLst/>
          </a:prstGeom>
        </p:spPr>
      </p:pic>
      <p:grpSp>
        <p:nvGrpSpPr>
          <p:cNvPr id="60" name="Group 59"/>
          <p:cNvGrpSpPr/>
          <p:nvPr/>
        </p:nvGrpSpPr>
        <p:grpSpPr>
          <a:xfrm>
            <a:off x="381000" y="1477581"/>
            <a:ext cx="1524000" cy="1112561"/>
            <a:chOff x="381000" y="1477581"/>
            <a:chExt cx="1524000" cy="1112561"/>
          </a:xfrm>
        </p:grpSpPr>
        <p:sp>
          <p:nvSpPr>
            <p:cNvPr id="61" name="TextBox 60"/>
            <p:cNvSpPr txBox="1"/>
            <p:nvPr/>
          </p:nvSpPr>
          <p:spPr>
            <a:xfrm>
              <a:off x="716092" y="1477581"/>
              <a:ext cx="1188908" cy="111256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>
                  <a:solidFill>
                    <a:srgbClr val="0F3859"/>
                  </a:solidFill>
                </a:rPr>
                <a:t>Relationship to RTD planned </a:t>
              </a:r>
              <a:r>
                <a:rPr lang="en-US" sz="1600" dirty="0" smtClean="0">
                  <a:solidFill>
                    <a:srgbClr val="0F3859"/>
                  </a:solidFill>
                </a:rPr>
                <a:t>corridors</a:t>
              </a:r>
              <a:br>
                <a:rPr lang="en-US" sz="1600" dirty="0" smtClean="0">
                  <a:solidFill>
                    <a:srgbClr val="0F3859"/>
                  </a:solidFill>
                </a:rPr>
              </a:br>
              <a:r>
                <a:rPr lang="en-US" sz="1600" dirty="0" smtClean="0">
                  <a:solidFill>
                    <a:srgbClr val="0F3859"/>
                  </a:solidFill>
                </a:rPr>
                <a:t>(</a:t>
              </a:r>
              <a:r>
                <a:rPr lang="en-US" sz="1600" dirty="0">
                  <a:solidFill>
                    <a:srgbClr val="0F3859"/>
                  </a:solidFill>
                </a:rPr>
                <a:t>N Line </a:t>
              </a:r>
              <a:r>
                <a:rPr lang="en-US" sz="1600" dirty="0" smtClean="0">
                  <a:solidFill>
                    <a:srgbClr val="0F3859"/>
                  </a:solidFill>
                </a:rPr>
                <a:t>and</a:t>
              </a:r>
              <a:br>
                <a:rPr lang="en-US" sz="1600" dirty="0" smtClean="0">
                  <a:solidFill>
                    <a:srgbClr val="0F3859"/>
                  </a:solidFill>
                </a:rPr>
              </a:br>
              <a:r>
                <a:rPr lang="en-US" sz="1600" dirty="0" smtClean="0">
                  <a:solidFill>
                    <a:srgbClr val="0F3859"/>
                  </a:solidFill>
                </a:rPr>
                <a:t> </a:t>
              </a:r>
              <a:r>
                <a:rPr lang="en-US" sz="1600" dirty="0">
                  <a:solidFill>
                    <a:srgbClr val="0F3859"/>
                  </a:solidFill>
                </a:rPr>
                <a:t>B Line)</a:t>
              </a:r>
            </a:p>
          </p:txBody>
        </p:sp>
        <p:sp>
          <p:nvSpPr>
            <p:cNvPr id="74" name="Oval 73"/>
            <p:cNvSpPr/>
            <p:nvPr/>
          </p:nvSpPr>
          <p:spPr>
            <a:xfrm>
              <a:off x="381000" y="1479976"/>
              <a:ext cx="196424" cy="196424"/>
            </a:xfrm>
            <a:prstGeom prst="ellipse">
              <a:avLst/>
            </a:prstGeom>
            <a:solidFill>
              <a:srgbClr val="0F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bg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381000" y="3050238"/>
            <a:ext cx="1517540" cy="901669"/>
            <a:chOff x="533400" y="2620581"/>
            <a:chExt cx="1517540" cy="901669"/>
          </a:xfrm>
        </p:grpSpPr>
        <p:sp>
          <p:nvSpPr>
            <p:cNvPr id="78" name="TextBox 77"/>
            <p:cNvSpPr txBox="1"/>
            <p:nvPr/>
          </p:nvSpPr>
          <p:spPr>
            <a:xfrm>
              <a:off x="868492" y="2620581"/>
              <a:ext cx="1182448" cy="90166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>
                  <a:solidFill>
                    <a:srgbClr val="0F3859"/>
                  </a:solidFill>
                </a:rPr>
                <a:t>Constrained right-of-way and community impacts</a:t>
              </a:r>
            </a:p>
          </p:txBody>
        </p:sp>
        <p:sp>
          <p:nvSpPr>
            <p:cNvPr id="79" name="Oval 78"/>
            <p:cNvSpPr/>
            <p:nvPr/>
          </p:nvSpPr>
          <p:spPr>
            <a:xfrm>
              <a:off x="533400" y="2622976"/>
              <a:ext cx="196424" cy="196424"/>
            </a:xfrm>
            <a:prstGeom prst="ellipse">
              <a:avLst/>
            </a:prstGeom>
            <a:solidFill>
              <a:srgbClr val="0F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bg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381000" y="4412003"/>
            <a:ext cx="1524000" cy="385700"/>
            <a:chOff x="533400" y="2620582"/>
            <a:chExt cx="1524000" cy="385700"/>
          </a:xfrm>
        </p:grpSpPr>
        <p:sp>
          <p:nvSpPr>
            <p:cNvPr id="81" name="TextBox 80"/>
            <p:cNvSpPr txBox="1"/>
            <p:nvPr/>
          </p:nvSpPr>
          <p:spPr>
            <a:xfrm>
              <a:off x="868492" y="2620582"/>
              <a:ext cx="1188908" cy="3857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>
                  <a:solidFill>
                    <a:srgbClr val="0F3859"/>
                  </a:solidFill>
                </a:rPr>
                <a:t>Interaction </a:t>
              </a:r>
              <a:r>
                <a:rPr lang="en-US" sz="1600" dirty="0" smtClean="0">
                  <a:solidFill>
                    <a:srgbClr val="0F3859"/>
                  </a:solidFill>
                </a:rPr>
                <a:t/>
              </a:r>
              <a:br>
                <a:rPr lang="en-US" sz="1600" dirty="0" smtClean="0">
                  <a:solidFill>
                    <a:srgbClr val="0F3859"/>
                  </a:solidFill>
                </a:rPr>
              </a:br>
              <a:r>
                <a:rPr lang="en-US" sz="1600" dirty="0" smtClean="0">
                  <a:solidFill>
                    <a:srgbClr val="0F3859"/>
                  </a:solidFill>
                </a:rPr>
                <a:t>with </a:t>
              </a:r>
              <a:r>
                <a:rPr lang="en-US" sz="1600" dirty="0">
                  <a:solidFill>
                    <a:srgbClr val="0F3859"/>
                  </a:solidFill>
                </a:rPr>
                <a:t>RTD</a:t>
              </a:r>
            </a:p>
          </p:txBody>
        </p:sp>
        <p:sp>
          <p:nvSpPr>
            <p:cNvPr id="82" name="Oval 81"/>
            <p:cNvSpPr/>
            <p:nvPr/>
          </p:nvSpPr>
          <p:spPr>
            <a:xfrm>
              <a:off x="533400" y="2622976"/>
              <a:ext cx="196424" cy="196424"/>
            </a:xfrm>
            <a:prstGeom prst="ellipse">
              <a:avLst/>
            </a:prstGeom>
            <a:solidFill>
              <a:srgbClr val="0F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bg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81000" y="5257800"/>
            <a:ext cx="1524000" cy="656018"/>
            <a:chOff x="381000" y="1477582"/>
            <a:chExt cx="1524000" cy="656018"/>
          </a:xfrm>
        </p:grpSpPr>
        <p:sp>
          <p:nvSpPr>
            <p:cNvPr id="84" name="TextBox 83"/>
            <p:cNvSpPr txBox="1"/>
            <p:nvPr/>
          </p:nvSpPr>
          <p:spPr>
            <a:xfrm>
              <a:off x="716092" y="1477582"/>
              <a:ext cx="1188908" cy="65601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>
                  <a:solidFill>
                    <a:srgbClr val="0F3859"/>
                  </a:solidFill>
                </a:rPr>
                <a:t>Access to major employment centers</a:t>
              </a:r>
            </a:p>
          </p:txBody>
        </p:sp>
        <p:sp>
          <p:nvSpPr>
            <p:cNvPr id="85" name="Oval 84"/>
            <p:cNvSpPr/>
            <p:nvPr/>
          </p:nvSpPr>
          <p:spPr>
            <a:xfrm>
              <a:off x="381000" y="1479976"/>
              <a:ext cx="196424" cy="196424"/>
            </a:xfrm>
            <a:prstGeom prst="ellipse">
              <a:avLst/>
            </a:prstGeom>
            <a:solidFill>
              <a:srgbClr val="0F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bg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7162800" y="1477581"/>
            <a:ext cx="1524000" cy="849081"/>
            <a:chOff x="381000" y="1477581"/>
            <a:chExt cx="1524000" cy="849081"/>
          </a:xfrm>
        </p:grpSpPr>
        <p:sp>
          <p:nvSpPr>
            <p:cNvPr id="87" name="TextBox 86"/>
            <p:cNvSpPr txBox="1"/>
            <p:nvPr/>
          </p:nvSpPr>
          <p:spPr>
            <a:xfrm>
              <a:off x="716092" y="1477581"/>
              <a:ext cx="1188908" cy="84908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>
                  <a:solidFill>
                    <a:srgbClr val="0F3859"/>
                  </a:solidFill>
                </a:rPr>
                <a:t>Serve major destinations (Downtown Denver, Airport)</a:t>
              </a:r>
            </a:p>
          </p:txBody>
        </p:sp>
        <p:sp>
          <p:nvSpPr>
            <p:cNvPr id="88" name="Oval 87"/>
            <p:cNvSpPr/>
            <p:nvPr/>
          </p:nvSpPr>
          <p:spPr>
            <a:xfrm>
              <a:off x="381000" y="1479976"/>
              <a:ext cx="196424" cy="196424"/>
            </a:xfrm>
            <a:prstGeom prst="ellipse">
              <a:avLst/>
            </a:prstGeom>
            <a:solidFill>
              <a:srgbClr val="0F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bg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7162800" y="2766399"/>
            <a:ext cx="1517540" cy="441893"/>
            <a:chOff x="533400" y="2620581"/>
            <a:chExt cx="1517540" cy="441893"/>
          </a:xfrm>
        </p:grpSpPr>
        <p:sp>
          <p:nvSpPr>
            <p:cNvPr id="90" name="TextBox 89"/>
            <p:cNvSpPr txBox="1"/>
            <p:nvPr/>
          </p:nvSpPr>
          <p:spPr>
            <a:xfrm>
              <a:off x="868492" y="2620581"/>
              <a:ext cx="1182448" cy="4418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>
                  <a:solidFill>
                    <a:srgbClr val="0F3859"/>
                  </a:solidFill>
                </a:rPr>
                <a:t>Access to major events</a:t>
              </a:r>
            </a:p>
          </p:txBody>
        </p:sp>
        <p:sp>
          <p:nvSpPr>
            <p:cNvPr id="91" name="Oval 90"/>
            <p:cNvSpPr/>
            <p:nvPr/>
          </p:nvSpPr>
          <p:spPr>
            <a:xfrm>
              <a:off x="533400" y="2622976"/>
              <a:ext cx="196424" cy="196424"/>
            </a:xfrm>
            <a:prstGeom prst="ellipse">
              <a:avLst/>
            </a:prstGeom>
            <a:solidFill>
              <a:srgbClr val="0F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bg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7162800" y="3648029"/>
            <a:ext cx="1524000" cy="1170035"/>
            <a:chOff x="533400" y="2620581"/>
            <a:chExt cx="1524000" cy="1170035"/>
          </a:xfrm>
        </p:grpSpPr>
        <p:sp>
          <p:nvSpPr>
            <p:cNvPr id="93" name="TextBox 92"/>
            <p:cNvSpPr txBox="1"/>
            <p:nvPr/>
          </p:nvSpPr>
          <p:spPr>
            <a:xfrm>
              <a:off x="868492" y="2620581"/>
              <a:ext cx="1188908" cy="117003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>
                  <a:solidFill>
                    <a:srgbClr val="0F3859"/>
                  </a:solidFill>
                </a:rPr>
                <a:t>I-25 vs. US85/BNSF access from south to central Denver</a:t>
              </a:r>
            </a:p>
          </p:txBody>
        </p:sp>
        <p:sp>
          <p:nvSpPr>
            <p:cNvPr id="94" name="Oval 93"/>
            <p:cNvSpPr/>
            <p:nvPr/>
          </p:nvSpPr>
          <p:spPr>
            <a:xfrm>
              <a:off x="533400" y="2622976"/>
              <a:ext cx="196424" cy="196424"/>
            </a:xfrm>
            <a:prstGeom prst="ellipse">
              <a:avLst/>
            </a:prstGeom>
            <a:solidFill>
              <a:srgbClr val="0F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bg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7162800" y="5257800"/>
            <a:ext cx="1676400" cy="656018"/>
            <a:chOff x="381000" y="1477582"/>
            <a:chExt cx="1676400" cy="656018"/>
          </a:xfrm>
        </p:grpSpPr>
        <p:sp>
          <p:nvSpPr>
            <p:cNvPr id="96" name="TextBox 95"/>
            <p:cNvSpPr txBox="1"/>
            <p:nvPr/>
          </p:nvSpPr>
          <p:spPr>
            <a:xfrm>
              <a:off x="716092" y="1477582"/>
              <a:ext cx="1341308" cy="65601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>
                  <a:solidFill>
                    <a:srgbClr val="0F3859"/>
                  </a:solidFill>
                </a:rPr>
                <a:t>Burnham Yard opportunities and risks</a:t>
              </a:r>
            </a:p>
          </p:txBody>
        </p:sp>
        <p:sp>
          <p:nvSpPr>
            <p:cNvPr id="97" name="Oval 96"/>
            <p:cNvSpPr/>
            <p:nvPr/>
          </p:nvSpPr>
          <p:spPr>
            <a:xfrm>
              <a:off x="381000" y="1479976"/>
              <a:ext cx="196424" cy="196424"/>
            </a:xfrm>
            <a:prstGeom prst="ellipse">
              <a:avLst/>
            </a:prstGeom>
            <a:solidFill>
              <a:srgbClr val="0F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bg1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10331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261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810000" y="1134655"/>
            <a:ext cx="5105400" cy="494545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20 minutes on your own</a:t>
            </a:r>
          </a:p>
          <a:p>
            <a:r>
              <a:rPr lang="en-US" dirty="0" smtClean="0"/>
              <a:t>Step 1:</a:t>
            </a:r>
          </a:p>
          <a:p>
            <a:pPr lvl="1"/>
            <a:r>
              <a:rPr lang="en-US" dirty="0" smtClean="0"/>
              <a:t>Review the context graphics (opportunities and challenges) posted around the room</a:t>
            </a:r>
          </a:p>
          <a:p>
            <a:r>
              <a:rPr lang="en-US" dirty="0" smtClean="0"/>
              <a:t>Step 2:</a:t>
            </a:r>
          </a:p>
          <a:p>
            <a:pPr lvl="1"/>
            <a:r>
              <a:rPr lang="en-US" dirty="0" smtClean="0"/>
              <a:t>Note any missing challenges or opportunities</a:t>
            </a:r>
            <a:endParaRPr lang="en-US" dirty="0"/>
          </a:p>
          <a:p>
            <a:pPr lvl="1"/>
            <a:r>
              <a:rPr lang="en-US" dirty="0" smtClean="0"/>
              <a:t>Prioritize your top </a:t>
            </a:r>
            <a:r>
              <a:rPr lang="en-US" dirty="0"/>
              <a:t>5 challenges </a:t>
            </a:r>
            <a:r>
              <a:rPr lang="en-US" dirty="0" smtClean="0"/>
              <a:t>and </a:t>
            </a:r>
            <a:r>
              <a:rPr lang="en-US" dirty="0"/>
              <a:t>opportunities </a:t>
            </a:r>
            <a:endParaRPr lang="en-US" dirty="0" smtClean="0"/>
          </a:p>
          <a:p>
            <a:pPr lvl="1"/>
            <a:r>
              <a:rPr lang="en-US" dirty="0" smtClean="0"/>
              <a:t>Provide your ideas for solutions, for example to:</a:t>
            </a:r>
          </a:p>
          <a:p>
            <a:pPr lvl="2"/>
            <a:r>
              <a:rPr lang="en-US" dirty="0" smtClean="0"/>
              <a:t>RTD’s </a:t>
            </a:r>
            <a:r>
              <a:rPr lang="en-US" dirty="0"/>
              <a:t>corridor extensions (B Line, N Line)</a:t>
            </a:r>
          </a:p>
          <a:p>
            <a:pPr lvl="2"/>
            <a:r>
              <a:rPr lang="en-US" dirty="0"/>
              <a:t>North I-25 Commuter Rail</a:t>
            </a:r>
          </a:p>
          <a:p>
            <a:pPr lvl="2"/>
            <a:r>
              <a:rPr lang="en-US" dirty="0" smtClean="0"/>
              <a:t>Connection to Denver Union Station</a:t>
            </a:r>
          </a:p>
          <a:p>
            <a:pPr lvl="1"/>
            <a:r>
              <a:rPr lang="en-US" dirty="0" smtClean="0"/>
              <a:t>Note any additional </a:t>
            </a:r>
            <a:r>
              <a:rPr lang="en-US" dirty="0"/>
              <a:t>information </a:t>
            </a:r>
            <a:r>
              <a:rPr lang="en-US" dirty="0" smtClean="0"/>
              <a:t>you </a:t>
            </a:r>
            <a:r>
              <a:rPr lang="en-US" dirty="0"/>
              <a:t>think is needed to </a:t>
            </a:r>
            <a:r>
              <a:rPr lang="en-US" dirty="0" smtClean="0"/>
              <a:t>support your solutions</a:t>
            </a:r>
          </a:p>
          <a:p>
            <a:r>
              <a:rPr lang="en-US" dirty="0" smtClean="0"/>
              <a:t>Step 3:</a:t>
            </a:r>
          </a:p>
          <a:p>
            <a:pPr lvl="1"/>
            <a:r>
              <a:rPr lang="en-US" dirty="0" smtClean="0"/>
              <a:t>Complete your notes/questionnaire and be prepared to discuss your ideas with the group</a:t>
            </a:r>
          </a:p>
          <a:p>
            <a:pPr lvl="1"/>
            <a:r>
              <a:rPr lang="en-US" dirty="0" smtClean="0"/>
              <a:t>Return </a:t>
            </a:r>
            <a:r>
              <a:rPr lang="en-US" dirty="0"/>
              <a:t>your completed </a:t>
            </a:r>
            <a:r>
              <a:rPr lang="en-US" dirty="0" smtClean="0"/>
              <a:t>questionnaire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Instructions</a:t>
            </a:r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6253" r="16253"/>
          <a:stretch>
            <a:fillRect/>
          </a:stretch>
        </p:blipFill>
        <p:spPr/>
      </p:pic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3" r="4633"/>
          <a:stretch/>
        </p:blipFill>
        <p:spPr/>
      </p:pic>
    </p:spTree>
    <p:extLst>
      <p:ext uri="{BB962C8B-B14F-4D97-AF65-F5344CB8AC3E}">
        <p14:creationId xmlns:p14="http://schemas.microsoft.com/office/powerpoint/2010/main" val="31754628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152400" y="1134655"/>
            <a:ext cx="4876800" cy="4945452"/>
          </a:xfrm>
        </p:spPr>
        <p:txBody>
          <a:bodyPr/>
          <a:lstStyle/>
          <a:p>
            <a:r>
              <a:rPr lang="en-US" sz="2400" dirty="0" smtClean="0"/>
              <a:t>Facilitated discussion of your solution ideas:</a:t>
            </a:r>
          </a:p>
          <a:p>
            <a:pPr lvl="1"/>
            <a:r>
              <a:rPr lang="en-US" sz="2400" dirty="0" smtClean="0"/>
              <a:t>Missing </a:t>
            </a:r>
            <a:r>
              <a:rPr lang="en-US" sz="2400" dirty="0"/>
              <a:t>challenges or </a:t>
            </a:r>
            <a:r>
              <a:rPr lang="en-US" sz="2400" dirty="0" smtClean="0"/>
              <a:t>opportunities?</a:t>
            </a:r>
            <a:endParaRPr lang="en-US" sz="2400" dirty="0"/>
          </a:p>
          <a:p>
            <a:pPr lvl="1"/>
            <a:r>
              <a:rPr lang="en-US" sz="2400" dirty="0" smtClean="0"/>
              <a:t>Top </a:t>
            </a:r>
            <a:r>
              <a:rPr lang="en-US" sz="2400" dirty="0"/>
              <a:t>challenges and </a:t>
            </a:r>
            <a:r>
              <a:rPr lang="en-US" sz="2400" dirty="0" smtClean="0"/>
              <a:t>opportunities? </a:t>
            </a:r>
            <a:endParaRPr lang="en-US" sz="2400" dirty="0"/>
          </a:p>
          <a:p>
            <a:pPr lvl="1"/>
            <a:r>
              <a:rPr lang="en-US" sz="2400" dirty="0" smtClean="0"/>
              <a:t>Your </a:t>
            </a:r>
            <a:r>
              <a:rPr lang="en-US" sz="2400" dirty="0"/>
              <a:t>ideas for </a:t>
            </a:r>
            <a:r>
              <a:rPr lang="en-US" sz="2400" dirty="0" smtClean="0"/>
              <a:t>solutions</a:t>
            </a:r>
            <a:r>
              <a:rPr lang="en-US" sz="2400" dirty="0"/>
              <a:t>?</a:t>
            </a:r>
            <a:endParaRPr lang="en-US" sz="2400" dirty="0" smtClean="0"/>
          </a:p>
          <a:p>
            <a:pPr lvl="1"/>
            <a:r>
              <a:rPr lang="en-US" sz="2400" dirty="0" smtClean="0"/>
              <a:t>Additional </a:t>
            </a:r>
            <a:r>
              <a:rPr lang="en-US" sz="2400" dirty="0"/>
              <a:t>information you think is needed to support your solutions?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Coalition Discussion</a:t>
            </a:r>
            <a:endParaRPr lang="en-US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1" r="216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224529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010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Central Segment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 Coalition Meeting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Denver, Colorado - January 22,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0840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Summarize:</a:t>
            </a:r>
          </a:p>
          <a:p>
            <a:r>
              <a:rPr lang="en-US" sz="2800" dirty="0" smtClean="0"/>
              <a:t>Key meeting points</a:t>
            </a:r>
          </a:p>
          <a:p>
            <a:r>
              <a:rPr lang="en-US" sz="2800" dirty="0" smtClean="0"/>
              <a:t>Action items</a:t>
            </a:r>
          </a:p>
          <a:p>
            <a:r>
              <a:rPr lang="en-US" sz="2800" dirty="0" smtClean="0"/>
              <a:t>Next meeting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" r="27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381658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613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3439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Segment – Specific Considerations</a:t>
            </a:r>
            <a:endParaRPr lang="en-US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3001"/>
            <a:ext cx="9143996" cy="5239262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381000" y="1477582"/>
            <a:ext cx="1524000" cy="681344"/>
            <a:chOff x="381000" y="1477582"/>
            <a:chExt cx="1524000" cy="681344"/>
          </a:xfrm>
        </p:grpSpPr>
        <p:sp>
          <p:nvSpPr>
            <p:cNvPr id="43" name="TextBox 42"/>
            <p:cNvSpPr txBox="1"/>
            <p:nvPr/>
          </p:nvSpPr>
          <p:spPr>
            <a:xfrm>
              <a:off x="716092" y="1477582"/>
              <a:ext cx="1188908" cy="6813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>
                  <a:solidFill>
                    <a:srgbClr val="0F3859"/>
                  </a:solidFill>
                </a:rPr>
                <a:t>Interaction </a:t>
              </a:r>
              <a:r>
                <a:rPr lang="en-US" sz="1600" dirty="0" smtClean="0">
                  <a:solidFill>
                    <a:srgbClr val="0F3859"/>
                  </a:solidFill>
                </a:rPr>
                <a:t/>
              </a:r>
              <a:br>
                <a:rPr lang="en-US" sz="1600" dirty="0" smtClean="0">
                  <a:solidFill>
                    <a:srgbClr val="0F3859"/>
                  </a:solidFill>
                </a:rPr>
              </a:br>
              <a:r>
                <a:rPr lang="en-US" sz="1600" dirty="0" smtClean="0">
                  <a:solidFill>
                    <a:srgbClr val="0F3859"/>
                  </a:solidFill>
                </a:rPr>
                <a:t>with </a:t>
              </a:r>
              <a:r>
                <a:rPr lang="en-US" sz="1600" dirty="0">
                  <a:solidFill>
                    <a:srgbClr val="0F3859"/>
                  </a:solidFill>
                </a:rPr>
                <a:t>MAX </a:t>
              </a:r>
              <a:r>
                <a:rPr lang="en-US" sz="1600" dirty="0" smtClean="0">
                  <a:solidFill>
                    <a:srgbClr val="0F3859"/>
                  </a:solidFill>
                </a:rPr>
                <a:t>BRT</a:t>
              </a:r>
              <a:br>
                <a:rPr lang="en-US" sz="1600" dirty="0" smtClean="0">
                  <a:solidFill>
                    <a:srgbClr val="0F3859"/>
                  </a:solidFill>
                </a:rPr>
              </a:br>
              <a:r>
                <a:rPr lang="en-US" sz="1600" dirty="0" smtClean="0">
                  <a:solidFill>
                    <a:srgbClr val="0F3859"/>
                  </a:solidFill>
                </a:rPr>
                <a:t>(</a:t>
              </a:r>
              <a:r>
                <a:rPr lang="en-US" sz="1600" dirty="0">
                  <a:solidFill>
                    <a:srgbClr val="0F3859"/>
                  </a:solidFill>
                </a:rPr>
                <a:t>Fort Collins)</a:t>
              </a:r>
            </a:p>
          </p:txBody>
        </p:sp>
        <p:sp>
          <p:nvSpPr>
            <p:cNvPr id="47" name="Oval 46"/>
            <p:cNvSpPr/>
            <p:nvPr/>
          </p:nvSpPr>
          <p:spPr>
            <a:xfrm>
              <a:off x="381000" y="1479976"/>
              <a:ext cx="196424" cy="196424"/>
            </a:xfrm>
            <a:prstGeom prst="ellipse">
              <a:avLst/>
            </a:prstGeom>
            <a:solidFill>
              <a:srgbClr val="0F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bg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81000" y="2688050"/>
            <a:ext cx="1447800" cy="901669"/>
            <a:chOff x="533400" y="2620581"/>
            <a:chExt cx="1447800" cy="901669"/>
          </a:xfrm>
        </p:grpSpPr>
        <p:sp>
          <p:nvSpPr>
            <p:cNvPr id="49" name="TextBox 48"/>
            <p:cNvSpPr txBox="1"/>
            <p:nvPr/>
          </p:nvSpPr>
          <p:spPr>
            <a:xfrm>
              <a:off x="868492" y="2620581"/>
              <a:ext cx="1112708" cy="90166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>
                  <a:solidFill>
                    <a:srgbClr val="0F3859"/>
                  </a:solidFill>
                </a:rPr>
                <a:t>Opportunities to support economic development</a:t>
              </a:r>
            </a:p>
          </p:txBody>
        </p:sp>
        <p:sp>
          <p:nvSpPr>
            <p:cNvPr id="50" name="Oval 49"/>
            <p:cNvSpPr/>
            <p:nvPr/>
          </p:nvSpPr>
          <p:spPr>
            <a:xfrm>
              <a:off x="533400" y="2622976"/>
              <a:ext cx="196424" cy="196424"/>
            </a:xfrm>
            <a:prstGeom prst="ellipse">
              <a:avLst/>
            </a:prstGeom>
            <a:solidFill>
              <a:srgbClr val="0F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bg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81000" y="4118843"/>
            <a:ext cx="1524000" cy="838433"/>
            <a:chOff x="533400" y="2620581"/>
            <a:chExt cx="1524000" cy="838433"/>
          </a:xfrm>
        </p:grpSpPr>
        <p:sp>
          <p:nvSpPr>
            <p:cNvPr id="53" name="TextBox 52"/>
            <p:cNvSpPr txBox="1"/>
            <p:nvPr/>
          </p:nvSpPr>
          <p:spPr>
            <a:xfrm>
              <a:off x="868492" y="2620581"/>
              <a:ext cx="1188908" cy="83843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>
                  <a:solidFill>
                    <a:srgbClr val="0F3859"/>
                  </a:solidFill>
                </a:rPr>
                <a:t>Shorter distances     between communities</a:t>
              </a:r>
            </a:p>
          </p:txBody>
        </p:sp>
        <p:sp>
          <p:nvSpPr>
            <p:cNvPr id="54" name="Oval 53"/>
            <p:cNvSpPr/>
            <p:nvPr/>
          </p:nvSpPr>
          <p:spPr>
            <a:xfrm>
              <a:off x="533400" y="2622976"/>
              <a:ext cx="196424" cy="196424"/>
            </a:xfrm>
            <a:prstGeom prst="ellipse">
              <a:avLst/>
            </a:prstGeom>
            <a:solidFill>
              <a:srgbClr val="0F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bg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81000" y="5486400"/>
            <a:ext cx="1524000" cy="449501"/>
            <a:chOff x="381000" y="1477582"/>
            <a:chExt cx="1524000" cy="449501"/>
          </a:xfrm>
        </p:grpSpPr>
        <p:sp>
          <p:nvSpPr>
            <p:cNvPr id="56" name="TextBox 55"/>
            <p:cNvSpPr txBox="1"/>
            <p:nvPr/>
          </p:nvSpPr>
          <p:spPr>
            <a:xfrm>
              <a:off x="716092" y="1477582"/>
              <a:ext cx="1188908" cy="44950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>
                  <a:solidFill>
                    <a:srgbClr val="0F3859"/>
                  </a:solidFill>
                </a:rPr>
                <a:t>Interaction with Bustang</a:t>
              </a:r>
            </a:p>
          </p:txBody>
        </p:sp>
        <p:sp>
          <p:nvSpPr>
            <p:cNvPr id="57" name="Oval 56"/>
            <p:cNvSpPr/>
            <p:nvPr/>
          </p:nvSpPr>
          <p:spPr>
            <a:xfrm>
              <a:off x="381000" y="1479976"/>
              <a:ext cx="196424" cy="196424"/>
            </a:xfrm>
            <a:prstGeom prst="ellipse">
              <a:avLst/>
            </a:prstGeom>
            <a:solidFill>
              <a:srgbClr val="0F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bg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7162800" y="1477582"/>
            <a:ext cx="1524000" cy="681344"/>
            <a:chOff x="381000" y="1477582"/>
            <a:chExt cx="1524000" cy="681344"/>
          </a:xfrm>
        </p:grpSpPr>
        <p:sp>
          <p:nvSpPr>
            <p:cNvPr id="59" name="TextBox 58"/>
            <p:cNvSpPr txBox="1"/>
            <p:nvPr/>
          </p:nvSpPr>
          <p:spPr>
            <a:xfrm>
              <a:off x="716092" y="1477582"/>
              <a:ext cx="1188908" cy="6813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>
                  <a:solidFill>
                    <a:srgbClr val="0F3859"/>
                  </a:solidFill>
                </a:rPr>
                <a:t>Relationship to I-25 North EIS Commuter Rail</a:t>
              </a:r>
            </a:p>
          </p:txBody>
        </p:sp>
        <p:sp>
          <p:nvSpPr>
            <p:cNvPr id="60" name="Oval 59"/>
            <p:cNvSpPr/>
            <p:nvPr/>
          </p:nvSpPr>
          <p:spPr>
            <a:xfrm>
              <a:off x="381000" y="1479976"/>
              <a:ext cx="196424" cy="196424"/>
            </a:xfrm>
            <a:prstGeom prst="ellipse">
              <a:avLst/>
            </a:prstGeom>
            <a:solidFill>
              <a:srgbClr val="0F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bg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162800" y="2688050"/>
            <a:ext cx="1517540" cy="859291"/>
            <a:chOff x="533400" y="2620581"/>
            <a:chExt cx="1517540" cy="859291"/>
          </a:xfrm>
        </p:grpSpPr>
        <p:sp>
          <p:nvSpPr>
            <p:cNvPr id="62" name="TextBox 61"/>
            <p:cNvSpPr txBox="1"/>
            <p:nvPr/>
          </p:nvSpPr>
          <p:spPr>
            <a:xfrm>
              <a:off x="868492" y="2620581"/>
              <a:ext cx="1182448" cy="85929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>
                  <a:solidFill>
                    <a:srgbClr val="0F3859"/>
                  </a:solidFill>
                </a:rPr>
                <a:t>Serving populations </a:t>
              </a:r>
              <a:r>
                <a:rPr lang="en-US" sz="1600" dirty="0" smtClean="0">
                  <a:solidFill>
                    <a:srgbClr val="0F3859"/>
                  </a:solidFill>
                </a:rPr>
                <a:t/>
              </a:r>
              <a:br>
                <a:rPr lang="en-US" sz="1600" dirty="0" smtClean="0">
                  <a:solidFill>
                    <a:srgbClr val="0F3859"/>
                  </a:solidFill>
                </a:rPr>
              </a:br>
              <a:r>
                <a:rPr lang="en-US" sz="1600" dirty="0" smtClean="0">
                  <a:solidFill>
                    <a:srgbClr val="0F3859"/>
                  </a:solidFill>
                </a:rPr>
                <a:t>vs</a:t>
              </a:r>
              <a:r>
                <a:rPr lang="en-US" sz="1600" dirty="0">
                  <a:solidFill>
                    <a:srgbClr val="0F3859"/>
                  </a:solidFill>
                </a:rPr>
                <a:t>. managing impacts</a:t>
              </a:r>
            </a:p>
          </p:txBody>
        </p:sp>
        <p:sp>
          <p:nvSpPr>
            <p:cNvPr id="63" name="Oval 62"/>
            <p:cNvSpPr/>
            <p:nvPr/>
          </p:nvSpPr>
          <p:spPr>
            <a:xfrm>
              <a:off x="533400" y="2622976"/>
              <a:ext cx="196424" cy="196424"/>
            </a:xfrm>
            <a:prstGeom prst="ellipse">
              <a:avLst/>
            </a:prstGeom>
            <a:solidFill>
              <a:srgbClr val="0F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bg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162800" y="4118843"/>
            <a:ext cx="1524000" cy="904631"/>
            <a:chOff x="533400" y="2620581"/>
            <a:chExt cx="1524000" cy="904631"/>
          </a:xfrm>
        </p:grpSpPr>
        <p:sp>
          <p:nvSpPr>
            <p:cNvPr id="65" name="TextBox 64"/>
            <p:cNvSpPr txBox="1"/>
            <p:nvPr/>
          </p:nvSpPr>
          <p:spPr>
            <a:xfrm>
              <a:off x="868492" y="2620581"/>
              <a:ext cx="1188908" cy="90463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>
                  <a:solidFill>
                    <a:srgbClr val="0F3859"/>
                  </a:solidFill>
                </a:rPr>
                <a:t>Perceived inequity of transportation investments</a:t>
              </a:r>
            </a:p>
          </p:txBody>
        </p:sp>
        <p:sp>
          <p:nvSpPr>
            <p:cNvPr id="66" name="Oval 65"/>
            <p:cNvSpPr/>
            <p:nvPr/>
          </p:nvSpPr>
          <p:spPr>
            <a:xfrm>
              <a:off x="533400" y="2622976"/>
              <a:ext cx="196424" cy="196424"/>
            </a:xfrm>
            <a:prstGeom prst="ellipse">
              <a:avLst/>
            </a:prstGeom>
            <a:solidFill>
              <a:srgbClr val="0F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bg1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640008" y="3024552"/>
            <a:ext cx="4768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solidFill>
                  <a:schemeClr val="bg2"/>
                </a:solidFill>
                <a:latin typeface="+mj-lt"/>
              </a:rPr>
              <a:t>FNL</a:t>
            </a:r>
            <a:endParaRPr lang="en-US" sz="11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846" y="3039274"/>
            <a:ext cx="329184" cy="2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252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Segment-Specific Considerations</a:t>
            </a:r>
            <a:endParaRPr lang="en-US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3001"/>
            <a:ext cx="9143996" cy="5239263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381000" y="1477582"/>
            <a:ext cx="1524000" cy="656018"/>
            <a:chOff x="381000" y="1477582"/>
            <a:chExt cx="1524000" cy="656018"/>
          </a:xfrm>
        </p:grpSpPr>
        <p:sp>
          <p:nvSpPr>
            <p:cNvPr id="48" name="TextBox 47"/>
            <p:cNvSpPr txBox="1"/>
            <p:nvPr/>
          </p:nvSpPr>
          <p:spPr>
            <a:xfrm>
              <a:off x="716092" y="1477582"/>
              <a:ext cx="1188908" cy="65601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 smtClean="0">
                  <a:solidFill>
                    <a:srgbClr val="0F3859"/>
                  </a:solidFill>
                </a:rPr>
                <a:t>Topography </a:t>
              </a:r>
              <a:r>
                <a:rPr lang="en-US" sz="1600" dirty="0">
                  <a:solidFill>
                    <a:srgbClr val="0F3859"/>
                  </a:solidFill>
                </a:rPr>
                <a:t>and </a:t>
              </a:r>
              <a:r>
                <a:rPr lang="en-US" sz="1600" dirty="0" smtClean="0">
                  <a:solidFill>
                    <a:srgbClr val="0F3859"/>
                  </a:solidFill>
                </a:rPr>
                <a:t>greenfield </a:t>
              </a:r>
              <a:r>
                <a:rPr lang="en-US" sz="1600" dirty="0">
                  <a:solidFill>
                    <a:srgbClr val="0F3859"/>
                  </a:solidFill>
                </a:rPr>
                <a:t>corridors </a:t>
              </a:r>
            </a:p>
          </p:txBody>
        </p:sp>
        <p:sp>
          <p:nvSpPr>
            <p:cNvPr id="51" name="Oval 50"/>
            <p:cNvSpPr/>
            <p:nvPr/>
          </p:nvSpPr>
          <p:spPr>
            <a:xfrm>
              <a:off x="381000" y="1479976"/>
              <a:ext cx="196424" cy="196424"/>
            </a:xfrm>
            <a:prstGeom prst="ellipse">
              <a:avLst/>
            </a:prstGeom>
            <a:solidFill>
              <a:srgbClr val="0F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bg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81000" y="2563308"/>
            <a:ext cx="1524000" cy="901669"/>
            <a:chOff x="533400" y="2620581"/>
            <a:chExt cx="1524000" cy="901669"/>
          </a:xfrm>
        </p:grpSpPr>
        <p:sp>
          <p:nvSpPr>
            <p:cNvPr id="53" name="TextBox 52"/>
            <p:cNvSpPr txBox="1"/>
            <p:nvPr/>
          </p:nvSpPr>
          <p:spPr>
            <a:xfrm>
              <a:off x="868492" y="2620581"/>
              <a:ext cx="1188908" cy="90166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>
                  <a:solidFill>
                    <a:srgbClr val="0F3859"/>
                  </a:solidFill>
                </a:rPr>
                <a:t>Interactions with local transit and airports (COS and PUB)</a:t>
              </a:r>
            </a:p>
          </p:txBody>
        </p:sp>
        <p:sp>
          <p:nvSpPr>
            <p:cNvPr id="54" name="Oval 53"/>
            <p:cNvSpPr/>
            <p:nvPr/>
          </p:nvSpPr>
          <p:spPr>
            <a:xfrm>
              <a:off x="533400" y="2622976"/>
              <a:ext cx="196424" cy="196424"/>
            </a:xfrm>
            <a:prstGeom prst="ellipse">
              <a:avLst/>
            </a:prstGeom>
            <a:solidFill>
              <a:srgbClr val="0F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bg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81000" y="3894685"/>
            <a:ext cx="1600200" cy="946135"/>
            <a:chOff x="533400" y="2620581"/>
            <a:chExt cx="1600200" cy="946135"/>
          </a:xfrm>
        </p:grpSpPr>
        <p:sp>
          <p:nvSpPr>
            <p:cNvPr id="56" name="TextBox 55"/>
            <p:cNvSpPr txBox="1"/>
            <p:nvPr/>
          </p:nvSpPr>
          <p:spPr>
            <a:xfrm>
              <a:off x="868492" y="2620581"/>
              <a:ext cx="1265108" cy="94613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>
                  <a:solidFill>
                    <a:srgbClr val="0F3859"/>
                  </a:solidFill>
                </a:rPr>
                <a:t>Directness of connections to downtown Denver and DEN</a:t>
              </a:r>
            </a:p>
          </p:txBody>
        </p:sp>
        <p:sp>
          <p:nvSpPr>
            <p:cNvPr id="57" name="Oval 56"/>
            <p:cNvSpPr/>
            <p:nvPr/>
          </p:nvSpPr>
          <p:spPr>
            <a:xfrm>
              <a:off x="533400" y="2622976"/>
              <a:ext cx="196424" cy="196424"/>
            </a:xfrm>
            <a:prstGeom prst="ellipse">
              <a:avLst/>
            </a:prstGeom>
            <a:solidFill>
              <a:srgbClr val="0F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bg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81000" y="5270527"/>
            <a:ext cx="1524000" cy="656018"/>
            <a:chOff x="381000" y="1477582"/>
            <a:chExt cx="1524000" cy="656018"/>
          </a:xfrm>
        </p:grpSpPr>
        <p:sp>
          <p:nvSpPr>
            <p:cNvPr id="59" name="TextBox 58"/>
            <p:cNvSpPr txBox="1"/>
            <p:nvPr/>
          </p:nvSpPr>
          <p:spPr>
            <a:xfrm>
              <a:off x="716092" y="1477582"/>
              <a:ext cx="1188908" cy="65601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>
                  <a:solidFill>
                    <a:srgbClr val="0F3859"/>
                  </a:solidFill>
                </a:rPr>
                <a:t>Access to major employment centers</a:t>
              </a:r>
            </a:p>
          </p:txBody>
        </p:sp>
        <p:sp>
          <p:nvSpPr>
            <p:cNvPr id="60" name="Oval 59"/>
            <p:cNvSpPr/>
            <p:nvPr/>
          </p:nvSpPr>
          <p:spPr>
            <a:xfrm>
              <a:off x="381000" y="1479976"/>
              <a:ext cx="196424" cy="196424"/>
            </a:xfrm>
            <a:prstGeom prst="ellipse">
              <a:avLst/>
            </a:prstGeom>
            <a:solidFill>
              <a:srgbClr val="0F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bg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162800" y="2667000"/>
            <a:ext cx="1676400" cy="656018"/>
            <a:chOff x="381000" y="1477582"/>
            <a:chExt cx="1524000" cy="656018"/>
          </a:xfrm>
        </p:grpSpPr>
        <p:sp>
          <p:nvSpPr>
            <p:cNvPr id="62" name="TextBox 61"/>
            <p:cNvSpPr txBox="1"/>
            <p:nvPr/>
          </p:nvSpPr>
          <p:spPr>
            <a:xfrm>
              <a:off x="716092" y="1477582"/>
              <a:ext cx="1188908" cy="65601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>
                  <a:solidFill>
                    <a:srgbClr val="0F3859"/>
                  </a:solidFill>
                </a:rPr>
                <a:t>I-25 vs US </a:t>
              </a:r>
              <a:r>
                <a:rPr lang="en-US" sz="1600" dirty="0" smtClean="0">
                  <a:solidFill>
                    <a:srgbClr val="0F3859"/>
                  </a:solidFill>
                </a:rPr>
                <a:t>85/BNSF </a:t>
              </a:r>
              <a:r>
                <a:rPr lang="en-US" sz="1600" dirty="0">
                  <a:solidFill>
                    <a:srgbClr val="0F3859"/>
                  </a:solidFill>
                </a:rPr>
                <a:t>access at Castle Rock</a:t>
              </a:r>
            </a:p>
          </p:txBody>
        </p:sp>
        <p:sp>
          <p:nvSpPr>
            <p:cNvPr id="63" name="Oval 62"/>
            <p:cNvSpPr/>
            <p:nvPr/>
          </p:nvSpPr>
          <p:spPr>
            <a:xfrm>
              <a:off x="381000" y="1479976"/>
              <a:ext cx="196424" cy="196424"/>
            </a:xfrm>
            <a:prstGeom prst="ellipse">
              <a:avLst/>
            </a:prstGeom>
            <a:solidFill>
              <a:srgbClr val="0F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bg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162800" y="3966309"/>
            <a:ext cx="1517540" cy="660927"/>
            <a:chOff x="533400" y="2620581"/>
            <a:chExt cx="1517540" cy="660927"/>
          </a:xfrm>
        </p:grpSpPr>
        <p:sp>
          <p:nvSpPr>
            <p:cNvPr id="65" name="TextBox 64"/>
            <p:cNvSpPr txBox="1"/>
            <p:nvPr/>
          </p:nvSpPr>
          <p:spPr>
            <a:xfrm>
              <a:off x="868492" y="2620581"/>
              <a:ext cx="1182448" cy="66092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>
                  <a:solidFill>
                    <a:srgbClr val="0F3859"/>
                  </a:solidFill>
                </a:rPr>
                <a:t>Access to </a:t>
              </a:r>
              <a:r>
                <a:rPr lang="en-US" sz="1600" dirty="0" smtClean="0">
                  <a:solidFill>
                    <a:srgbClr val="0F3859"/>
                  </a:solidFill>
                </a:rPr>
                <a:t/>
              </a:r>
              <a:br>
                <a:rPr lang="en-US" sz="1600" dirty="0" smtClean="0">
                  <a:solidFill>
                    <a:srgbClr val="0F3859"/>
                  </a:solidFill>
                </a:rPr>
              </a:br>
              <a:r>
                <a:rPr lang="en-US" sz="1600" dirty="0" smtClean="0">
                  <a:solidFill>
                    <a:srgbClr val="0F3859"/>
                  </a:solidFill>
                </a:rPr>
                <a:t>Front </a:t>
              </a:r>
              <a:r>
                <a:rPr lang="en-US" sz="1600" dirty="0">
                  <a:solidFill>
                    <a:srgbClr val="0F3859"/>
                  </a:solidFill>
                </a:rPr>
                <a:t>Range destinations</a:t>
              </a:r>
            </a:p>
          </p:txBody>
        </p:sp>
        <p:sp>
          <p:nvSpPr>
            <p:cNvPr id="66" name="Oval 65"/>
            <p:cNvSpPr/>
            <p:nvPr/>
          </p:nvSpPr>
          <p:spPr>
            <a:xfrm>
              <a:off x="533400" y="2622976"/>
              <a:ext cx="196424" cy="196424"/>
            </a:xfrm>
            <a:prstGeom prst="ellipse">
              <a:avLst/>
            </a:prstGeom>
            <a:solidFill>
              <a:srgbClr val="0F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bg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162800" y="5270527"/>
            <a:ext cx="1676400" cy="656018"/>
            <a:chOff x="381000" y="1477582"/>
            <a:chExt cx="1676400" cy="656018"/>
          </a:xfrm>
        </p:grpSpPr>
        <p:sp>
          <p:nvSpPr>
            <p:cNvPr id="71" name="TextBox 70"/>
            <p:cNvSpPr txBox="1"/>
            <p:nvPr/>
          </p:nvSpPr>
          <p:spPr>
            <a:xfrm>
              <a:off x="716092" y="1477582"/>
              <a:ext cx="1341308" cy="65601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>
                  <a:solidFill>
                    <a:srgbClr val="0F3859"/>
                  </a:solidFill>
                </a:rPr>
                <a:t>Access to downtown Colorado Springs</a:t>
              </a:r>
            </a:p>
          </p:txBody>
        </p:sp>
        <p:sp>
          <p:nvSpPr>
            <p:cNvPr id="72" name="Oval 71"/>
            <p:cNvSpPr/>
            <p:nvPr/>
          </p:nvSpPr>
          <p:spPr>
            <a:xfrm>
              <a:off x="381000" y="1479976"/>
              <a:ext cx="196424" cy="196424"/>
            </a:xfrm>
            <a:prstGeom prst="ellipse">
              <a:avLst/>
            </a:prstGeom>
            <a:solidFill>
              <a:srgbClr val="0F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bg1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46282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Corridor-Wide System Considerations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81000" y="1410480"/>
            <a:ext cx="8299340" cy="418320"/>
          </a:xfrm>
          <a:prstGeom prst="rect">
            <a:avLst/>
          </a:prstGeom>
          <a:solidFill>
            <a:srgbClr val="E5D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chemeClr val="bg2">
                    <a:lumMod val="85000"/>
                    <a:lumOff val="15000"/>
                  </a:schemeClr>
                </a:solidFill>
              </a:rPr>
              <a:t>DRAFT CRITERIA</a:t>
            </a:r>
            <a:endParaRPr lang="en-US" sz="1400" dirty="0">
              <a:solidFill>
                <a:schemeClr val="bg2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381000" y="1828799"/>
            <a:ext cx="1600200" cy="4251307"/>
          </a:xfrm>
        </p:spPr>
        <p:txBody>
          <a:bodyPr lIns="0" tIns="0" rIns="0" bIns="0"/>
          <a:lstStyle/>
          <a:p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Operational Considerations:</a:t>
            </a:r>
          </a:p>
          <a:p>
            <a:r>
              <a:rPr lang="en-US" sz="1600" dirty="0"/>
              <a:t>Travel Time</a:t>
            </a:r>
          </a:p>
          <a:p>
            <a:r>
              <a:rPr lang="en-US" sz="1600" dirty="0"/>
              <a:t>Ridership</a:t>
            </a:r>
          </a:p>
          <a:p>
            <a:r>
              <a:rPr lang="en-US" sz="1600" dirty="0"/>
              <a:t>Operating Speed</a:t>
            </a:r>
          </a:p>
          <a:p>
            <a:r>
              <a:rPr lang="en-US" sz="1600" dirty="0"/>
              <a:t>Reduction in VMT</a:t>
            </a:r>
          </a:p>
          <a:p>
            <a:r>
              <a:rPr lang="en-US" sz="1600" dirty="0"/>
              <a:t>Ability to Interconnect </a:t>
            </a:r>
            <a:r>
              <a:rPr lang="en-US" sz="1600" dirty="0" smtClean="0"/>
              <a:t>with </a:t>
            </a:r>
            <a:r>
              <a:rPr lang="en-US" sz="1600" dirty="0"/>
              <a:t>Other Modes </a:t>
            </a:r>
            <a:r>
              <a:rPr lang="en-US" sz="1600" dirty="0" smtClean="0"/>
              <a:t>(</a:t>
            </a:r>
            <a:r>
              <a:rPr lang="en-US" sz="1600" dirty="0"/>
              <a:t>Existing or Planned Transit)</a:t>
            </a:r>
          </a:p>
          <a:p>
            <a:r>
              <a:rPr lang="en-US" sz="1600" dirty="0"/>
              <a:t>2040 Population </a:t>
            </a:r>
            <a:r>
              <a:rPr lang="en-US" sz="1600" dirty="0" smtClean="0"/>
              <a:t>Served</a:t>
            </a:r>
            <a:endParaRPr lang="en-US" sz="1600" dirty="0"/>
          </a:p>
        </p:txBody>
      </p:sp>
      <p:sp>
        <p:nvSpPr>
          <p:cNvPr id="27" name="Text Placeholder 1"/>
          <p:cNvSpPr txBox="1">
            <a:spLocks/>
          </p:cNvSpPr>
          <p:nvPr/>
        </p:nvSpPr>
        <p:spPr>
          <a:xfrm>
            <a:off x="2641600" y="1828798"/>
            <a:ext cx="1752600" cy="42513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SzPct val="75000"/>
              <a:buFont typeface="Wingdings" pitchFamily="2" charset="2"/>
              <a:buChar char="§"/>
              <a:defRPr sz="1800" kern="1200" cap="none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914400" rtl="0" eaLnBrk="1" latinLnBrk="0" hangingPunct="1">
              <a:spcBef>
                <a:spcPct val="20000"/>
              </a:spcBef>
              <a:buSzPct val="75000"/>
              <a:buFont typeface="Courier New" pitchFamily="49" charset="0"/>
              <a:buChar char="o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spcBef>
                <a:spcPct val="20000"/>
              </a:spcBef>
              <a:buSzPct val="100000"/>
              <a:buFont typeface="Arial Narrow" pitchFamily="34" charset="0"/>
              <a:buChar char="»"/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spcBef>
                <a:spcPct val="20000"/>
              </a:spcBef>
              <a:buSzPct val="85000"/>
              <a:buFont typeface="Wingdings" pitchFamily="2" charset="2"/>
              <a:buChar char="§"/>
              <a:tabLst>
                <a:tab pos="1485900" algn="l"/>
              </a:tabLst>
              <a:defRPr sz="11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en-US" dirty="0" smtClean="0"/>
              <a:t>Community &amp; Environment Impact:</a:t>
            </a:r>
          </a:p>
          <a:p>
            <a:r>
              <a:rPr lang="en-US" sz="1600" dirty="0" smtClean="0"/>
              <a:t>Community Disruption</a:t>
            </a:r>
          </a:p>
          <a:p>
            <a:r>
              <a:rPr lang="en-US" sz="1600" dirty="0" smtClean="0"/>
              <a:t>Utilities &amp; Energy</a:t>
            </a:r>
          </a:p>
          <a:p>
            <a:r>
              <a:rPr lang="en-US" sz="1600" dirty="0" smtClean="0"/>
              <a:t>Air Quality</a:t>
            </a:r>
          </a:p>
          <a:p>
            <a:r>
              <a:rPr lang="en-US" sz="1600" dirty="0" smtClean="0"/>
              <a:t>Natural Environment</a:t>
            </a:r>
          </a:p>
          <a:p>
            <a:r>
              <a:rPr lang="en-US" sz="1600" dirty="0" smtClean="0"/>
              <a:t>Historic</a:t>
            </a:r>
          </a:p>
          <a:p>
            <a:r>
              <a:rPr lang="en-US" sz="1600" dirty="0" smtClean="0"/>
              <a:t>Hazardous Materials</a:t>
            </a:r>
          </a:p>
          <a:p>
            <a:r>
              <a:rPr lang="en-US" sz="1600" dirty="0" smtClean="0"/>
              <a:t>Recreational Resources</a:t>
            </a:r>
          </a:p>
          <a:p>
            <a:r>
              <a:rPr lang="en-US" sz="1600" dirty="0" smtClean="0"/>
              <a:t>Noise &amp; Vibration</a:t>
            </a:r>
            <a:endParaRPr lang="en-US" sz="1600" dirty="0"/>
          </a:p>
        </p:txBody>
      </p:sp>
      <p:sp>
        <p:nvSpPr>
          <p:cNvPr id="29" name="Text Placeholder 1"/>
          <p:cNvSpPr txBox="1">
            <a:spLocks/>
          </p:cNvSpPr>
          <p:nvPr/>
        </p:nvSpPr>
        <p:spPr>
          <a:xfrm>
            <a:off x="5054600" y="1827942"/>
            <a:ext cx="1447800" cy="42513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SzPct val="75000"/>
              <a:buFont typeface="Wingdings" pitchFamily="2" charset="2"/>
              <a:buChar char="§"/>
              <a:defRPr sz="1800" kern="1200" cap="none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914400" rtl="0" eaLnBrk="1" latinLnBrk="0" hangingPunct="1">
              <a:spcBef>
                <a:spcPct val="20000"/>
              </a:spcBef>
              <a:buSzPct val="75000"/>
              <a:buFont typeface="Courier New" pitchFamily="49" charset="0"/>
              <a:buChar char="o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spcBef>
                <a:spcPct val="20000"/>
              </a:spcBef>
              <a:buSzPct val="100000"/>
              <a:buFont typeface="Arial Narrow" pitchFamily="34" charset="0"/>
              <a:buChar char="»"/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spcBef>
                <a:spcPct val="20000"/>
              </a:spcBef>
              <a:buSzPct val="85000"/>
              <a:buFont typeface="Wingdings" pitchFamily="2" charset="2"/>
              <a:buChar char="§"/>
              <a:tabLst>
                <a:tab pos="1485900" algn="l"/>
              </a:tabLst>
              <a:defRPr sz="11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Financial &amp; Economic:</a:t>
            </a:r>
            <a:endParaRPr lang="en-US" dirty="0" smtClean="0"/>
          </a:p>
          <a:p>
            <a:r>
              <a:rPr lang="en-US" sz="1600" dirty="0"/>
              <a:t>Capital Cost</a:t>
            </a:r>
          </a:p>
          <a:p>
            <a:r>
              <a:rPr lang="en-US" sz="1600" dirty="0"/>
              <a:t>Operating Cost</a:t>
            </a:r>
          </a:p>
          <a:p>
            <a:r>
              <a:rPr lang="en-US" sz="1600" dirty="0"/>
              <a:t>Revenue Potential</a:t>
            </a:r>
          </a:p>
          <a:p>
            <a:r>
              <a:rPr lang="en-US" sz="1600" dirty="0"/>
              <a:t>Cost Effectiveness</a:t>
            </a:r>
          </a:p>
        </p:txBody>
      </p:sp>
      <p:sp>
        <p:nvSpPr>
          <p:cNvPr id="30" name="Text Placeholder 1"/>
          <p:cNvSpPr txBox="1">
            <a:spLocks/>
          </p:cNvSpPr>
          <p:nvPr/>
        </p:nvSpPr>
        <p:spPr>
          <a:xfrm>
            <a:off x="7162800" y="1827941"/>
            <a:ext cx="1517540" cy="42513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SzPct val="75000"/>
              <a:buFont typeface="Wingdings" pitchFamily="2" charset="2"/>
              <a:buChar char="§"/>
              <a:defRPr sz="1800" kern="1200" cap="none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914400" rtl="0" eaLnBrk="1" latinLnBrk="0" hangingPunct="1">
              <a:spcBef>
                <a:spcPct val="20000"/>
              </a:spcBef>
              <a:buSzPct val="75000"/>
              <a:buFont typeface="Courier New" pitchFamily="49" charset="0"/>
              <a:buChar char="o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spcBef>
                <a:spcPct val="20000"/>
              </a:spcBef>
              <a:buSzPct val="100000"/>
              <a:buFont typeface="Arial Narrow" pitchFamily="34" charset="0"/>
              <a:buChar char="»"/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spcBef>
                <a:spcPct val="20000"/>
              </a:spcBef>
              <a:buSzPct val="85000"/>
              <a:buFont typeface="Wingdings" pitchFamily="2" charset="2"/>
              <a:buChar char="§"/>
              <a:tabLst>
                <a:tab pos="1485900" algn="l"/>
              </a:tabLst>
              <a:defRPr sz="11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Feasibility </a:t>
            </a:r>
            <a:r>
              <a:rPr lang="en-US" dirty="0"/>
              <a:t>&amp;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Implementation:</a:t>
            </a:r>
            <a:endParaRPr lang="en-US" dirty="0" smtClean="0"/>
          </a:p>
          <a:p>
            <a:r>
              <a:rPr lang="en-US" sz="1600" dirty="0"/>
              <a:t>Interaction with Freight Railroad Operations / </a:t>
            </a:r>
          </a:p>
          <a:p>
            <a:r>
              <a:rPr lang="en-US" sz="1600" dirty="0"/>
              <a:t>Customer Access</a:t>
            </a:r>
          </a:p>
          <a:p>
            <a:r>
              <a:rPr lang="en-US" sz="1600" dirty="0"/>
              <a:t>Ease of Implementation</a:t>
            </a:r>
          </a:p>
          <a:p>
            <a:r>
              <a:rPr lang="en-US" sz="1600" dirty="0"/>
              <a:t>Constructability</a:t>
            </a:r>
          </a:p>
          <a:p>
            <a:r>
              <a:rPr lang="en-US" sz="1600" dirty="0"/>
              <a:t>System Flexibility</a:t>
            </a:r>
          </a:p>
          <a:p>
            <a:r>
              <a:rPr lang="en-US" sz="1600" dirty="0"/>
              <a:t>Public Support</a:t>
            </a:r>
          </a:p>
        </p:txBody>
      </p:sp>
    </p:spTree>
    <p:extLst>
      <p:ext uri="{BB962C8B-B14F-4D97-AF65-F5344CB8AC3E}">
        <p14:creationId xmlns:p14="http://schemas.microsoft.com/office/powerpoint/2010/main" val="22383338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645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2400" dirty="0" smtClean="0"/>
              <a:t>Welcome and introduction</a:t>
            </a:r>
          </a:p>
          <a:p>
            <a:r>
              <a:rPr lang="en-US" sz="2400" dirty="0" smtClean="0"/>
              <a:t>Agenda review and meeting purpose</a:t>
            </a:r>
          </a:p>
          <a:p>
            <a:r>
              <a:rPr lang="en-US" sz="2400" dirty="0" smtClean="0"/>
              <a:t>Project status</a:t>
            </a:r>
          </a:p>
          <a:p>
            <a:r>
              <a:rPr lang="en-US" sz="2400" dirty="0" smtClean="0"/>
              <a:t>Evaluation process</a:t>
            </a:r>
          </a:p>
          <a:p>
            <a:r>
              <a:rPr lang="en-US" sz="2400" dirty="0" smtClean="0"/>
              <a:t>Context</a:t>
            </a:r>
          </a:p>
          <a:p>
            <a:r>
              <a:rPr lang="en-US" sz="2400" dirty="0" smtClean="0"/>
              <a:t>Exercise</a:t>
            </a:r>
          </a:p>
          <a:p>
            <a:r>
              <a:rPr lang="en-US" sz="2400" dirty="0" smtClean="0"/>
              <a:t>Next steps, thank you, and close</a:t>
            </a:r>
            <a:endParaRPr lang="en-US" sz="24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2" r="1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268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The purpose of this meeting is to:</a:t>
            </a:r>
          </a:p>
          <a:p>
            <a:r>
              <a:rPr lang="en-US" sz="2400" dirty="0" smtClean="0"/>
              <a:t>Update segment coalition members regarding Front Range Passenger Rail team action for 2020</a:t>
            </a:r>
          </a:p>
          <a:p>
            <a:r>
              <a:rPr lang="en-US" sz="2400" dirty="0" smtClean="0"/>
              <a:t>Gather coalition members’ input on corridor options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Purpose</a:t>
            </a:r>
            <a:endParaRPr lang="en-US" dirty="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729" r="72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5022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1759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2800" dirty="0" smtClean="0"/>
              <a:t>Governance</a:t>
            </a:r>
          </a:p>
          <a:p>
            <a:r>
              <a:rPr lang="en-US" sz="2800" dirty="0" smtClean="0"/>
              <a:t>Second round of stakeholder engagement</a:t>
            </a:r>
          </a:p>
          <a:p>
            <a:r>
              <a:rPr lang="en-US" sz="2800" dirty="0" smtClean="0"/>
              <a:t>Project development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Status</a:t>
            </a:r>
            <a:endParaRPr lang="en-US" dirty="0"/>
          </a:p>
        </p:txBody>
      </p:sp>
      <p:pic>
        <p:nvPicPr>
          <p:cNvPr id="5" name="Picture Placeholder 9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8" r="21818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8088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1304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152400" y="1134655"/>
            <a:ext cx="4724400" cy="494545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Developing passenger rail service for communities along the I-25 corridor is a critical component of Colorado’s future. </a:t>
            </a:r>
          </a:p>
          <a:p>
            <a:pPr marL="0" indent="0">
              <a:buNone/>
            </a:pPr>
            <a:r>
              <a:rPr lang="en-US" sz="2400" dirty="0" smtClean="0"/>
              <a:t>Front Range Passenger Rail will provide a safe, efficient, and reliable transportation option for travel between major population centers along the Front Range and create a backbone for expanding rail and transit options in the state.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Revised Vision Statement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0" r="121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059949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R_Base_4-3_Titlecase_BlckBkgd_0414">
  <a:themeElements>
    <a:clrScheme name="HDR Black-Brights">
      <a:dk1>
        <a:srgbClr val="A8A99E"/>
      </a:dk1>
      <a:lt1>
        <a:srgbClr val="FFFFFF"/>
      </a:lt1>
      <a:dk2>
        <a:srgbClr val="000000"/>
      </a:dk2>
      <a:lt2>
        <a:srgbClr val="54585A"/>
      </a:lt2>
      <a:accent1>
        <a:srgbClr val="4298B5"/>
      </a:accent1>
      <a:accent2>
        <a:srgbClr val="C8102E"/>
      </a:accent2>
      <a:accent3>
        <a:srgbClr val="CE0058"/>
      </a:accent3>
      <a:accent4>
        <a:srgbClr val="FF8200"/>
      </a:accent4>
      <a:accent5>
        <a:srgbClr val="FFC600"/>
      </a:accent5>
      <a:accent6>
        <a:srgbClr val="78BE20"/>
      </a:accent6>
      <a:hlink>
        <a:srgbClr val="004C97"/>
      </a:hlink>
      <a:folHlink>
        <a:srgbClr val="772583"/>
      </a:folHlink>
    </a:clrScheme>
    <a:fontScheme name="Custom 9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HDR_Base_4-3_Titlecase_BlckBkgd_2016</Template>
  <TotalTime>3109</TotalTime>
  <Words>780</Words>
  <Application>Microsoft Office PowerPoint</Application>
  <PresentationFormat>On-screen Show (4:3)</PresentationFormat>
  <Paragraphs>201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Arial Narrow</vt:lpstr>
      <vt:lpstr>Calibri</vt:lpstr>
      <vt:lpstr>Courier New</vt:lpstr>
      <vt:lpstr>Wingdings</vt:lpstr>
      <vt:lpstr>HDR_Base_4-3_Titlecase_BlckBkgd_0414</vt:lpstr>
      <vt:lpstr>PowerPoint Presentation</vt:lpstr>
      <vt:lpstr>Segment Coalition Meeting</vt:lpstr>
      <vt:lpstr>Welcome</vt:lpstr>
      <vt:lpstr>Agenda</vt:lpstr>
      <vt:lpstr>Meeting Purpose</vt:lpstr>
      <vt:lpstr>Project Status</vt:lpstr>
      <vt:lpstr>Project Status</vt:lpstr>
      <vt:lpstr>Evaluation Process</vt:lpstr>
      <vt:lpstr>Revised Vision Statement</vt:lpstr>
      <vt:lpstr>Process</vt:lpstr>
      <vt:lpstr>Evaluation Criteria Categories</vt:lpstr>
      <vt:lpstr>Context</vt:lpstr>
      <vt:lpstr>Context </vt:lpstr>
      <vt:lpstr>Corridors – Opportunities and Challenges</vt:lpstr>
      <vt:lpstr>Central Segment-Specific Considerations</vt:lpstr>
      <vt:lpstr>Exercise</vt:lpstr>
      <vt:lpstr>Exercise Instructions</vt:lpstr>
      <vt:lpstr>Coalition Discussion</vt:lpstr>
      <vt:lpstr>Closing</vt:lpstr>
      <vt:lpstr>Next Steps</vt:lpstr>
      <vt:lpstr>PowerPoint Presentation</vt:lpstr>
      <vt:lpstr>Additional Slides</vt:lpstr>
      <vt:lpstr>North Segment – Specific Considerations</vt:lpstr>
      <vt:lpstr>South Segment-Specific Considerations</vt:lpstr>
      <vt:lpstr>Corridor-Wide System Considerations</vt:lpstr>
    </vt:vector>
  </TitlesOfParts>
  <Company>HDR, Inc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Price, Laura</dc:creator>
  <cp:lastModifiedBy>Proud, Christopher</cp:lastModifiedBy>
  <cp:revision>263</cp:revision>
  <dcterms:created xsi:type="dcterms:W3CDTF">2019-11-11T19:47:18Z</dcterms:created>
  <dcterms:modified xsi:type="dcterms:W3CDTF">2020-01-22T19:55:31Z</dcterms:modified>
</cp:coreProperties>
</file>