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1" r:id="rId3"/>
    <p:sldId id="290" r:id="rId4"/>
    <p:sldId id="288" r:id="rId5"/>
    <p:sldId id="292" r:id="rId6"/>
    <p:sldId id="295" r:id="rId7"/>
    <p:sldId id="293" r:id="rId8"/>
    <p:sldId id="296" r:id="rId9"/>
    <p:sldId id="312" r:id="rId10"/>
    <p:sldId id="307" r:id="rId11"/>
    <p:sldId id="308" r:id="rId12"/>
    <p:sldId id="305" r:id="rId13"/>
    <p:sldId id="310" r:id="rId14"/>
    <p:sldId id="316" r:id="rId15"/>
    <p:sldId id="321" r:id="rId16"/>
    <p:sldId id="311" r:id="rId17"/>
    <p:sldId id="297" r:id="rId18"/>
    <p:sldId id="304" r:id="rId19"/>
    <p:sldId id="309" r:id="rId20"/>
    <p:sldId id="303" r:id="rId21"/>
    <p:sldId id="284" r:id="rId22"/>
    <p:sldId id="322" r:id="rId23"/>
    <p:sldId id="320" r:id="rId24"/>
    <p:sldId id="317" r:id="rId25"/>
    <p:sldId id="32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orient="horz" pos="1968" userDrawn="1">
          <p15:clr>
            <a:srgbClr val="A4A3A4"/>
          </p15:clr>
        </p15:guide>
        <p15:guide id="3" orient="horz" pos="2976" userDrawn="1">
          <p15:clr>
            <a:srgbClr val="A4A3A4"/>
          </p15:clr>
        </p15:guide>
        <p15:guide id="4" orient="horz" pos="3984" userDrawn="1">
          <p15:clr>
            <a:srgbClr val="A4A3A4"/>
          </p15:clr>
        </p15:guide>
        <p15:guide id="5" pos="1344" userDrawn="1">
          <p15:clr>
            <a:srgbClr val="A4A3A4"/>
          </p15:clr>
        </p15:guide>
        <p15:guide id="6" pos="2688" userDrawn="1">
          <p15:clr>
            <a:srgbClr val="A4A3A4"/>
          </p15:clr>
        </p15:guide>
        <p15:guide id="7" pos="4032" userDrawn="1">
          <p15:clr>
            <a:srgbClr val="A4A3A4"/>
          </p15:clr>
        </p15:guide>
        <p15:guide id="8" pos="48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151"/>
    <a:srgbClr val="4FC7E5"/>
    <a:srgbClr val="0F3859"/>
    <a:srgbClr val="B2B4AD"/>
    <a:srgbClr val="B2B4B7"/>
    <a:srgbClr val="E5DECB"/>
    <a:srgbClr val="DCDDD8"/>
    <a:srgbClr val="4AC9E8"/>
    <a:srgbClr val="37CBFF"/>
    <a:srgbClr val="4F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5201" autoAdjust="0"/>
  </p:normalViewPr>
  <p:slideViewPr>
    <p:cSldViewPr showGuides="1">
      <p:cViewPr varScale="1">
        <p:scale>
          <a:sx n="113" d="100"/>
          <a:sy n="113" d="100"/>
        </p:scale>
        <p:origin x="1512" y="96"/>
      </p:cViewPr>
      <p:guideLst>
        <p:guide orient="horz" pos="1008"/>
        <p:guide orient="horz" pos="1968"/>
        <p:guide orient="horz" pos="2976"/>
        <p:guide orient="horz" pos="3984"/>
        <p:guide pos="1344"/>
        <p:guide pos="2688"/>
        <p:guide pos="4032"/>
        <p:guide pos="480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304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E6F26-EA28-4181-A0D5-E140B173DCDD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AB97C-7FCF-4D5D-AA65-BA38847976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988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B9EE2-805A-4605-B7C6-62E2FF9A7A20}" type="datetimeFigureOut">
              <a:rPr lang="en-US" smtClean="0"/>
              <a:t>1/20/2020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3E003-EF45-4281-B7F3-C38D24FC82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9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r>
              <a:rPr lang="en-US" baseline="0" dirty="0" smtClean="0"/>
              <a:t> detailed comparative analysis in L2: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Quality of service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Connections to local transportation networks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Multimodal connections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Need for public support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Community impacts and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Economic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Travel times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Ridership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Competition with auto travel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Opportunities to work with railroads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Train technologies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Stations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Timing, phasing, and completion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73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58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5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4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3E003-EF45-4281-B7F3-C38D24FC82FE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9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ginning Logo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937" y="1344269"/>
            <a:ext cx="5064126" cy="416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70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34655"/>
            <a:ext cx="36576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308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51054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1"/>
            <a:ext cx="86868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5410200" y="1134655"/>
            <a:ext cx="3733800" cy="494545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251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Footer-FOR REFERENCE ONLY">
    <p:bg>
      <p:bgPr>
        <a:solidFill>
          <a:srgbClr val="0F3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12" y="1343589"/>
            <a:ext cx="5065776" cy="417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42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sp>
        <p:nvSpPr>
          <p:cNvPr id="21" name="Freeform 6"/>
          <p:cNvSpPr>
            <a:spLocks noChangeAspect="1" noEditPoints="1"/>
          </p:cNvSpPr>
          <p:nvPr userDrawn="1"/>
        </p:nvSpPr>
        <p:spPr bwMode="auto">
          <a:xfrm>
            <a:off x="4708768" y="6009890"/>
            <a:ext cx="541460" cy="298835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pic>
        <p:nvPicPr>
          <p:cNvPr id="8" name="image1.png"/>
          <p:cNvPicPr/>
          <p:nvPr userDrawn="1"/>
        </p:nvPicPr>
        <p:blipFill>
          <a:blip r:embed="rId3"/>
          <a:stretch>
            <a:fillRect/>
          </a:stretch>
        </p:blipFill>
        <p:spPr>
          <a:xfrm>
            <a:off x="5419725" y="289312"/>
            <a:ext cx="678815" cy="644525"/>
          </a:xfrm>
          <a:prstGeom prst="rect">
            <a:avLst/>
          </a:prstGeom>
          <a:ln/>
        </p:spPr>
      </p:pic>
      <p:pic>
        <p:nvPicPr>
          <p:cNvPr id="9" name="Picture 8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5037"/>
            <a:ext cx="2150110" cy="47307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686432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or 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630843" y="-27373"/>
            <a:ext cx="513157" cy="322777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3124200" y="3581401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3200" b="0" i="1" kern="1200" baseline="0" dirty="0" smtClean="0">
                <a:solidFill>
                  <a:srgbClr val="0F38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 smtClean="0"/>
              <a:t>Subheader</a:t>
            </a:r>
            <a:endParaRPr lang="en-US" dirty="0" smtClean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990600" y="2895601"/>
            <a:ext cx="7010400" cy="530184"/>
          </a:xfrm>
        </p:spPr>
        <p:txBody>
          <a:bodyPr>
            <a:noAutofit/>
          </a:bodyPr>
          <a:lstStyle>
            <a:lvl1pPr algn="r">
              <a:lnSpc>
                <a:spcPts val="3200"/>
              </a:lnSpc>
              <a:defRPr sz="3600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Click here to edit header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091447"/>
            <a:ext cx="1939626" cy="1766552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124200" y="4714886"/>
            <a:ext cx="4876800" cy="381000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 algn="r" defTabSz="914400" rtl="0" eaLnBrk="1" latinLnBrk="0" hangingPunct="1">
              <a:lnSpc>
                <a:spcPts val="2400"/>
              </a:lnSpc>
              <a:spcBef>
                <a:spcPts val="0"/>
              </a:spcBef>
              <a:buNone/>
              <a:defRPr lang="en-US" sz="1800" b="0" i="0" kern="1200" baseline="0" dirty="0" smtClean="0">
                <a:solidFill>
                  <a:srgbClr val="4AC9E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42896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5936982"/>
            <a:ext cx="9163050" cy="921018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defRPr sz="4000" b="1" i="1" baseline="0">
                <a:solidFill>
                  <a:srgbClr val="4FC7E5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9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9050" y="0"/>
            <a:ext cx="9163050" cy="6858000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2743201"/>
            <a:ext cx="7772400" cy="269873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000" b="1" i="1" baseline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Section divider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9882"/>
            <a:ext cx="2433312" cy="23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01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029200" cy="4945452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3810000" y="0"/>
            <a:ext cx="5029200" cy="9906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56" name="Picture Placeholder 5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3657601" cy="3386379"/>
          </a:xfrm>
          <a:prstGeom prst="rect">
            <a:avLst/>
          </a:prstGeom>
          <a:solidFill>
            <a:srgbClr val="B2B4B7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7" name="Picture Placeholder 5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502515"/>
            <a:ext cx="3657600" cy="2577592"/>
          </a:xfrm>
          <a:prstGeom prst="rect">
            <a:avLst/>
          </a:prstGeom>
          <a:solidFill>
            <a:srgbClr val="E5DECB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Picture or Color Block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0" y="990600"/>
            <a:ext cx="5340096" cy="45772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66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Header Content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549"/>
            <a:ext cx="8839200" cy="4520479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52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ader Content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-12468" y="4267200"/>
            <a:ext cx="4303713" cy="198393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4330307" y="4267200"/>
            <a:ext cx="4261474" cy="1983932"/>
          </a:xfrm>
          <a:prstGeom prst="rect">
            <a:avLst/>
          </a:prstGeom>
          <a:solidFill>
            <a:srgbClr val="B2B4B7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8839200" cy="2980146"/>
          </a:xfrm>
          <a:prstGeom prst="rect">
            <a:avLst/>
          </a:prstGeom>
        </p:spPr>
        <p:txBody>
          <a:bodyPr lIns="228600" rIns="22860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7681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8630843" y="4272642"/>
            <a:ext cx="513157" cy="197848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2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52400" y="5638800"/>
            <a:ext cx="8839200" cy="549628"/>
          </a:xfrm>
          <a:prstGeom prst="rect">
            <a:avLst/>
          </a:prstGeom>
        </p:spPr>
        <p:txBody>
          <a:bodyPr lIns="228600" rIns="22860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152400" y="0"/>
            <a:ext cx="8839200" cy="99065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rgbClr val="0F3859"/>
                </a:solidFill>
              </a:defRPr>
            </a:lvl1pPr>
          </a:lstStyle>
          <a:p>
            <a:r>
              <a:rPr lang="en-US" dirty="0" smtClean="0"/>
              <a:t>Header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469226"/>
            <a:ext cx="2514600" cy="241914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76200" y="1188408"/>
            <a:ext cx="8991600" cy="4321682"/>
          </a:xfrm>
          <a:prstGeom prst="rect">
            <a:avLst/>
          </a:prstGeom>
          <a:solidFill>
            <a:srgbClr val="E5DECB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1400"/>
            </a:lvl1pPr>
          </a:lstStyle>
          <a:p>
            <a:r>
              <a:rPr lang="en-US" dirty="0" smtClean="0"/>
              <a:t>Picture or Color Block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469226"/>
            <a:ext cx="5867401" cy="241914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6200" y="990652"/>
            <a:ext cx="9070848" cy="45719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58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-6945"/>
            <a:ext cx="8686800" cy="1164167"/>
          </a:xfrm>
          <a:prstGeom prst="rect">
            <a:avLst/>
          </a:prstGeom>
        </p:spPr>
        <p:txBody>
          <a:bodyPr vert="horz" lIns="228600" tIns="45720" rIns="228600" bIns="45720" rtlCol="0" anchor="b" anchorCtr="0"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228600" y="1392172"/>
            <a:ext cx="8686800" cy="4290483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4022" r:id="rId2"/>
    <p:sldLayoutId id="2147484024" r:id="rId3"/>
    <p:sldLayoutId id="2147483980" r:id="rId4"/>
    <p:sldLayoutId id="2147484023" r:id="rId5"/>
    <p:sldLayoutId id="2147483990" r:id="rId6"/>
    <p:sldLayoutId id="2147484020" r:id="rId7"/>
    <p:sldLayoutId id="2147483993" r:id="rId8"/>
    <p:sldLayoutId id="2147483992" r:id="rId9"/>
    <p:sldLayoutId id="2147484021" r:id="rId10"/>
    <p:sldLayoutId id="2147484025" r:id="rId11"/>
    <p:sldLayoutId id="2147484019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400" b="1" kern="1200" cap="none" spc="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SzPct val="75000"/>
        <a:buFont typeface="Wingdings" pitchFamily="2" charset="2"/>
        <a:buChar char="§"/>
        <a:defRPr sz="1800" kern="1200" cap="none" spc="0" baseline="0">
          <a:solidFill>
            <a:srgbClr val="000000"/>
          </a:solidFill>
          <a:latin typeface="+mn-lt"/>
          <a:ea typeface="+mn-ea"/>
          <a:cs typeface="+mn-cs"/>
        </a:defRPr>
      </a:lvl1pPr>
      <a:lvl2pPr marL="365760" indent="-182880" algn="l" defTabSz="914400" rtl="0" eaLnBrk="1" latinLnBrk="0" hangingPunct="1">
        <a:spcBef>
          <a:spcPct val="20000"/>
        </a:spcBef>
        <a:buSzPct val="75000"/>
        <a:buFont typeface="Courier New" pitchFamily="49" charset="0"/>
        <a:buChar char="o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548640" indent="-18288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731520" indent="-182880" algn="l" defTabSz="914400" rtl="0" eaLnBrk="1" latinLnBrk="0" hangingPunct="1">
        <a:spcBef>
          <a:spcPct val="20000"/>
        </a:spcBef>
        <a:buSzPct val="100000"/>
        <a:buFont typeface="Arial Narrow" pitchFamily="34" charset="0"/>
        <a:buChar char="»"/>
        <a:defRPr sz="12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914400" indent="-18288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§"/>
        <a:tabLst>
          <a:tab pos="1485900" algn="l"/>
        </a:tabLst>
        <a:defRPr sz="11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2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70776" y="2535172"/>
            <a:ext cx="1524000" cy="21951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PROJECT INITIATION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 smtClean="0"/>
              <a:t>SCOPING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What do we want Front Range Passenger Rail to be?</a:t>
            </a:r>
          </a:p>
        </p:txBody>
      </p:sp>
      <p:sp>
        <p:nvSpPr>
          <p:cNvPr id="5" name="Rectangle 4"/>
          <p:cNvSpPr/>
          <p:nvPr/>
        </p:nvSpPr>
        <p:spPr>
          <a:xfrm>
            <a:off x="2866239" y="2541034"/>
            <a:ext cx="1524000" cy="2195146"/>
          </a:xfrm>
          <a:prstGeom prst="rect">
            <a:avLst/>
          </a:prstGeom>
          <a:solidFill>
            <a:srgbClr val="032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LEVEL 1 EVALUATION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What are the possibilities for corridors and operations?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1702" y="2549826"/>
            <a:ext cx="1524000" cy="2195146"/>
          </a:xfrm>
          <a:prstGeom prst="rect">
            <a:avLst/>
          </a:prstGeom>
          <a:solidFill>
            <a:srgbClr val="032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LEVEL 2 EVALUATION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How do alternatives compare?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6457164" y="2549826"/>
            <a:ext cx="1612288" cy="2195146"/>
          </a:xfrm>
          <a:prstGeom prst="rect">
            <a:avLst/>
          </a:prstGeom>
          <a:solidFill>
            <a:srgbClr val="4FC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ADVANCE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 smtClean="0"/>
              <a:t>NEPA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Federally required process to advance major infrastructure </a:t>
            </a:r>
            <a:r>
              <a:rPr lang="en-US" sz="1400" dirty="0" smtClean="0"/>
              <a:t>projects</a:t>
            </a:r>
            <a:endParaRPr lang="en-US" sz="1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76057" y="5125972"/>
            <a:ext cx="6993395" cy="0"/>
          </a:xfrm>
          <a:prstGeom prst="line">
            <a:avLst/>
          </a:prstGeom>
          <a:ln w="34925" cmpd="sng">
            <a:solidFill>
              <a:srgbClr val="B2B4B7"/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10762" y="4848973"/>
            <a:ext cx="4307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STAKEHOLDER ENGAGEMENT AND GOVERNANCE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70776" y="2286000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1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66239" y="2286000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2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61702" y="2286000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3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57164" y="2286000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4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6957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Criteria Categories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828800" y="1676400"/>
            <a:ext cx="5486400" cy="4069047"/>
            <a:chOff x="1828800" y="1676400"/>
            <a:chExt cx="5486400" cy="4069047"/>
          </a:xfrm>
        </p:grpSpPr>
        <p:sp>
          <p:nvSpPr>
            <p:cNvPr id="10" name="Rectangle 9"/>
            <p:cNvSpPr/>
            <p:nvPr/>
          </p:nvSpPr>
          <p:spPr>
            <a:xfrm>
              <a:off x="1828800" y="1676400"/>
              <a:ext cx="5486400" cy="4069047"/>
            </a:xfrm>
            <a:prstGeom prst="rect">
              <a:avLst/>
            </a:prstGeom>
            <a:solidFill>
              <a:srgbClr val="E5DE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4843089" y="3672807"/>
              <a:ext cx="1920240" cy="1920240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2  </a:t>
              </a:r>
            </a:p>
            <a:p>
              <a:r>
                <a:rPr lang="en-US" i="1" dirty="0" smtClean="0">
                  <a:solidFill>
                    <a:srgbClr val="4FC7E5"/>
                  </a:solidFill>
                </a:rPr>
                <a:t>COMPARATIVE ANALYSIS</a:t>
              </a:r>
              <a:endParaRPr lang="en-US" i="1" dirty="0">
                <a:solidFill>
                  <a:srgbClr val="4FC7E5"/>
                </a:solidFill>
              </a:endParaRPr>
            </a:p>
          </p:txBody>
        </p:sp>
        <p:sp>
          <p:nvSpPr>
            <p:cNvPr id="7" name="Google Shape;432;p51"/>
            <p:cNvSpPr txBox="1"/>
            <p:nvPr/>
          </p:nvSpPr>
          <p:spPr>
            <a:xfrm>
              <a:off x="1895765" y="2087847"/>
              <a:ext cx="3962400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chemeClr val="bg2"/>
                  </a:solidFill>
                </a:rPr>
                <a:t>Operational characteristics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chemeClr val="bg2"/>
                  </a:solidFill>
                </a:rPr>
                <a:t>Community and environmental impact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chemeClr val="bg2"/>
                  </a:solidFill>
                </a:rPr>
                <a:t>Financial and economic</a:t>
              </a:r>
            </a:p>
            <a:p>
              <a:pPr marL="285750" indent="-285750">
                <a:spcAft>
                  <a:spcPts val="600"/>
                </a:spcAft>
                <a:buSzPct val="75000"/>
                <a:buFont typeface="Wingdings" panose="05000000000000000000" pitchFamily="2" charset="2"/>
                <a:buChar char="§"/>
              </a:pPr>
              <a:r>
                <a:rPr lang="en-US" dirty="0" smtClean="0">
                  <a:solidFill>
                    <a:schemeClr val="bg2"/>
                  </a:solidFill>
                </a:rPr>
                <a:t>Feasibility and implementation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2" name="Right Arrow 1"/>
            <p:cNvSpPr/>
            <p:nvPr/>
          </p:nvSpPr>
          <p:spPr>
            <a:xfrm>
              <a:off x="3715328" y="4269998"/>
              <a:ext cx="1371600" cy="725857"/>
            </a:xfrm>
            <a:prstGeom prst="rightArrow">
              <a:avLst>
                <a:gd name="adj1" fmla="val 50000"/>
                <a:gd name="adj2" fmla="val 56927"/>
              </a:avLst>
            </a:prstGeom>
            <a:solidFill>
              <a:srgbClr val="B2B4B7"/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Google Shape;432;p51"/>
            <p:cNvSpPr txBox="1"/>
            <p:nvPr/>
          </p:nvSpPr>
          <p:spPr>
            <a:xfrm>
              <a:off x="1828800" y="1676400"/>
              <a:ext cx="5486400" cy="335247"/>
            </a:xfrm>
            <a:prstGeom prst="rect">
              <a:avLst/>
            </a:prstGeom>
            <a:solidFill>
              <a:srgbClr val="4FC7E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spcAft>
                  <a:spcPts val="600"/>
                </a:spcAft>
                <a:buSzPct val="75000"/>
              </a:pPr>
              <a:r>
                <a:rPr lang="en-US" dirty="0" smtClean="0"/>
                <a:t>Evaluation Criteria Categories: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2769" y="3672807"/>
              <a:ext cx="1920240" cy="1920240"/>
            </a:xfrm>
            <a:prstGeom prst="ellipse">
              <a:avLst/>
            </a:prstGeom>
            <a:solidFill>
              <a:srgbClr val="4FC7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1"/>
            <a:lstStyle/>
            <a:p>
              <a:r>
                <a:rPr lang="en-US" dirty="0" smtClean="0"/>
                <a:t>LEVEL 1 </a:t>
              </a:r>
            </a:p>
            <a:p>
              <a:r>
                <a:rPr lang="en-US" i="1" dirty="0" smtClean="0">
                  <a:solidFill>
                    <a:srgbClr val="032151"/>
                  </a:solidFill>
                </a:rPr>
                <a:t>FATAL FLAW ANALYSIS</a:t>
              </a:r>
              <a:endParaRPr lang="en-US" i="1" dirty="0">
                <a:solidFill>
                  <a:srgbClr val="03215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389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826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</a:t>
            </a:r>
            <a:endParaRPr lang="en-US" dirty="0"/>
          </a:p>
        </p:txBody>
      </p:sp>
      <p:sp>
        <p:nvSpPr>
          <p:cNvPr id="55" name="Text Placeholder 6"/>
          <p:cNvSpPr txBox="1">
            <a:spLocks/>
          </p:cNvSpPr>
          <p:nvPr/>
        </p:nvSpPr>
        <p:spPr>
          <a:xfrm>
            <a:off x="152400" y="1219200"/>
            <a:ext cx="1885119" cy="4435828"/>
          </a:xfrm>
          <a:prstGeom prst="rect">
            <a:avLst/>
          </a:prstGeom>
        </p:spPr>
        <p:txBody>
          <a:bodyPr vert="horz" lIns="228600" tIns="45720" rIns="228600" bIns="4572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pitchFamily="2" charset="2"/>
              <a:buNone/>
            </a:pPr>
            <a:r>
              <a:rPr lang="en-US" sz="2000" dirty="0" smtClean="0"/>
              <a:t>POSSIBLE PASSENGER RAIL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Highway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Freight rail corridors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Greenfield (new)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Hybrid corridors</a:t>
            </a:r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4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54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Corridors – Opportunities and Challenges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09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HIGHWAY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I-25, supplemented by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C-470/E-470 and corridors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adjacent to rail (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US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85)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09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Better horizontal </a:t>
            </a:r>
            <a:r>
              <a:rPr lang="en-US" sz="1400" dirty="0"/>
              <a:t>geometry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Fewer </a:t>
            </a:r>
            <a:r>
              <a:rPr lang="en-US" sz="1400" dirty="0" smtClean="0"/>
              <a:t>environmental and community impacts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Potential for reduced right-of-way </a:t>
            </a:r>
            <a:r>
              <a:rPr lang="en-US" sz="1400" dirty="0" smtClean="0"/>
              <a:t>acquisition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-370747"/>
            <a:ext cx="1043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B2B4B7"/>
                </a:solidFill>
                <a:latin typeface="+mj-lt"/>
              </a:rPr>
              <a:t>STEP 4</a:t>
            </a:r>
            <a:endParaRPr lang="en-US" sz="1200" dirty="0">
              <a:solidFill>
                <a:srgbClr val="B2B4B7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384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Right-of-way constrained 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I-25 expansion limited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Rural corridors have less impact, but serve less people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Some vertical curve challenges (grades)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94397" y="1410480"/>
            <a:ext cx="3816203" cy="120645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 CORRIDORS</a:t>
            </a:r>
          </a:p>
          <a:p>
            <a:pPr>
              <a:spcBef>
                <a:spcPts val="600"/>
              </a:spcBef>
            </a:pP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Union Pacific </a:t>
            </a:r>
            <a:r>
              <a:rPr lang="en-US" sz="14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Railroad and BNSF </a:t>
            </a:r>
            <a:r>
              <a:rPr lang="en-US" sz="1400" dirty="0">
                <a:solidFill>
                  <a:schemeClr val="bg2">
                    <a:lumMod val="85000"/>
                    <a:lumOff val="15000"/>
                  </a:schemeClr>
                </a:solidFill>
              </a:rPr>
              <a:t>Railway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4399" y="2756594"/>
            <a:ext cx="1828800" cy="3034606"/>
          </a:xfrm>
          <a:prstGeom prst="rect">
            <a:avLst/>
          </a:prstGeom>
          <a:solidFill>
            <a:srgbClr val="0F3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Opportunities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Interest from </a:t>
            </a:r>
            <a:r>
              <a:rPr lang="en-US" sz="1400" dirty="0" smtClean="0"/>
              <a:t>railroads </a:t>
            </a:r>
            <a:r>
              <a:rPr lang="en-US" sz="1400" dirty="0"/>
              <a:t>and Amtrak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Burnham Yard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Corridors align with population centers </a:t>
            </a:r>
            <a:endParaRPr lang="en-US" sz="1400" dirty="0" smtClean="0"/>
          </a:p>
          <a:p>
            <a:pPr>
              <a:spcBef>
                <a:spcPts val="600"/>
              </a:spcBef>
            </a:pPr>
            <a:r>
              <a:rPr lang="en-US" sz="1400" dirty="0" smtClean="0"/>
              <a:t>Potential </a:t>
            </a:r>
            <a:r>
              <a:rPr lang="en-US" sz="1400" dirty="0"/>
              <a:t>to add quiet zones, grade separated crossings, </a:t>
            </a:r>
            <a:r>
              <a:rPr lang="en-US" sz="1400" dirty="0" smtClean="0"/>
              <a:t>etc.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781800" y="2756594"/>
            <a:ext cx="1828800" cy="3034606"/>
          </a:xfrm>
          <a:prstGeom prst="rect">
            <a:avLst/>
          </a:prstGeom>
          <a:solidFill>
            <a:srgbClr val="B2B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Challenges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Agreements with railroads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/>
              <a:t>Horizontal geometry for high speeds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Proximity </a:t>
            </a:r>
            <a:r>
              <a:rPr lang="en-US" sz="1400" dirty="0"/>
              <a:t>of </a:t>
            </a:r>
            <a:r>
              <a:rPr lang="en-US" sz="1400" dirty="0" smtClean="0"/>
              <a:t>corridors to communities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Property acquisition 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Need </a:t>
            </a:r>
            <a:r>
              <a:rPr lang="en-US" sz="1400" dirty="0"/>
              <a:t>for </a:t>
            </a:r>
            <a:r>
              <a:rPr lang="en-US" sz="1400" dirty="0" smtClean="0"/>
              <a:t>multiple grade separated crossings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713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Segment – Specific Considerations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381000" y="1477582"/>
            <a:ext cx="1524000" cy="681344"/>
            <a:chOff x="381000" y="1477582"/>
            <a:chExt cx="1524000" cy="681344"/>
          </a:xfrm>
        </p:grpSpPr>
        <p:sp>
          <p:nvSpPr>
            <p:cNvPr id="43" name="TextBox 42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MAX </a:t>
              </a:r>
              <a:r>
                <a:rPr lang="en-US" sz="1600" dirty="0" smtClean="0">
                  <a:solidFill>
                    <a:srgbClr val="0F3859"/>
                  </a:solidFill>
                </a:rPr>
                <a:t>BRT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Fort Collins)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81000" y="2688050"/>
            <a:ext cx="1447800" cy="901669"/>
            <a:chOff x="533400" y="2620581"/>
            <a:chExt cx="1447800" cy="901669"/>
          </a:xfrm>
        </p:grpSpPr>
        <p:sp>
          <p:nvSpPr>
            <p:cNvPr id="49" name="TextBox 48"/>
            <p:cNvSpPr txBox="1"/>
            <p:nvPr/>
          </p:nvSpPr>
          <p:spPr>
            <a:xfrm>
              <a:off x="868492" y="2620581"/>
              <a:ext cx="11127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Opportunities to support economic development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81000" y="4118843"/>
            <a:ext cx="1524000" cy="838433"/>
            <a:chOff x="533400" y="2620581"/>
            <a:chExt cx="1524000" cy="838433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83843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Shorter distances     between communities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5486400"/>
            <a:ext cx="1524000" cy="449501"/>
            <a:chOff x="381000" y="1477582"/>
            <a:chExt cx="1524000" cy="449501"/>
          </a:xfrm>
        </p:grpSpPr>
        <p:sp>
          <p:nvSpPr>
            <p:cNvPr id="56" name="TextBox 55"/>
            <p:cNvSpPr txBox="1"/>
            <p:nvPr/>
          </p:nvSpPr>
          <p:spPr>
            <a:xfrm>
              <a:off x="716092" y="1477582"/>
              <a:ext cx="1188908" cy="44950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with Bustang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62800" y="1477582"/>
            <a:ext cx="1524000" cy="681344"/>
            <a:chOff x="381000" y="1477582"/>
            <a:chExt cx="1524000" cy="681344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8134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I-25 North EIS Commuter Rail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88050"/>
            <a:ext cx="1517540" cy="859291"/>
            <a:chOff x="533400" y="2620581"/>
            <a:chExt cx="1517540" cy="859291"/>
          </a:xfrm>
        </p:grpSpPr>
        <p:sp>
          <p:nvSpPr>
            <p:cNvPr id="62" name="TextBox 61"/>
            <p:cNvSpPr txBox="1"/>
            <p:nvPr/>
          </p:nvSpPr>
          <p:spPr>
            <a:xfrm>
              <a:off x="868492" y="2620581"/>
              <a:ext cx="1182448" cy="85929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Serving populations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vs</a:t>
              </a:r>
              <a:r>
                <a:rPr lang="en-US" sz="1600" dirty="0">
                  <a:solidFill>
                    <a:srgbClr val="0F3859"/>
                  </a:solidFill>
                </a:rPr>
                <a:t>. managing impacts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4118843"/>
            <a:ext cx="1524000" cy="904631"/>
            <a:chOff x="533400" y="2620581"/>
            <a:chExt cx="1524000" cy="904631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8908" cy="90463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Perceived inequity of transportation investments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025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26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3810000" y="1134655"/>
            <a:ext cx="5105400" cy="49454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20 minutes on your own</a:t>
            </a:r>
          </a:p>
          <a:p>
            <a:r>
              <a:rPr lang="en-US" dirty="0" smtClean="0"/>
              <a:t>Step 1:</a:t>
            </a:r>
          </a:p>
          <a:p>
            <a:pPr lvl="1"/>
            <a:r>
              <a:rPr lang="en-US" dirty="0" smtClean="0"/>
              <a:t>Review the context graphics (opportunities and challenges) posted around the room</a:t>
            </a:r>
          </a:p>
          <a:p>
            <a:r>
              <a:rPr lang="en-US" dirty="0" smtClean="0"/>
              <a:t>Step 2:</a:t>
            </a:r>
          </a:p>
          <a:p>
            <a:pPr lvl="1"/>
            <a:r>
              <a:rPr lang="en-US" dirty="0" smtClean="0"/>
              <a:t>Note any missing challenges or opportunities</a:t>
            </a:r>
            <a:endParaRPr lang="en-US" dirty="0"/>
          </a:p>
          <a:p>
            <a:pPr lvl="1"/>
            <a:r>
              <a:rPr lang="en-US" dirty="0" smtClean="0"/>
              <a:t>Prioritize your top </a:t>
            </a:r>
            <a:r>
              <a:rPr lang="en-US" dirty="0"/>
              <a:t>5 challenges </a:t>
            </a:r>
            <a:r>
              <a:rPr lang="en-US" dirty="0" smtClean="0"/>
              <a:t>and </a:t>
            </a:r>
            <a:r>
              <a:rPr lang="en-US" dirty="0"/>
              <a:t>opportunities </a:t>
            </a:r>
            <a:endParaRPr lang="en-US" dirty="0" smtClean="0"/>
          </a:p>
          <a:p>
            <a:pPr lvl="1"/>
            <a:r>
              <a:rPr lang="en-US" dirty="0" smtClean="0"/>
              <a:t>Provide your ideas for solutions, for example to:</a:t>
            </a:r>
          </a:p>
          <a:p>
            <a:pPr lvl="2"/>
            <a:r>
              <a:rPr lang="en-US" dirty="0" smtClean="0"/>
              <a:t>RTD’s </a:t>
            </a:r>
            <a:r>
              <a:rPr lang="en-US" dirty="0"/>
              <a:t>corridor extensions (B Line, N Line)</a:t>
            </a:r>
          </a:p>
          <a:p>
            <a:pPr lvl="2"/>
            <a:r>
              <a:rPr lang="en-US" dirty="0"/>
              <a:t>North I-25 Commuter Rail</a:t>
            </a:r>
          </a:p>
          <a:p>
            <a:pPr lvl="2"/>
            <a:r>
              <a:rPr lang="en-US" dirty="0" smtClean="0"/>
              <a:t>Connection to Denver Union Station</a:t>
            </a:r>
          </a:p>
          <a:p>
            <a:pPr lvl="1"/>
            <a:r>
              <a:rPr lang="en-US" dirty="0" smtClean="0"/>
              <a:t>Note any additional </a:t>
            </a:r>
            <a:r>
              <a:rPr lang="en-US" dirty="0"/>
              <a:t>information </a:t>
            </a:r>
            <a:r>
              <a:rPr lang="en-US" dirty="0" smtClean="0"/>
              <a:t>you </a:t>
            </a:r>
            <a:r>
              <a:rPr lang="en-US" dirty="0"/>
              <a:t>think is needed to </a:t>
            </a:r>
            <a:r>
              <a:rPr lang="en-US" dirty="0" smtClean="0"/>
              <a:t>support your solutions</a:t>
            </a:r>
          </a:p>
          <a:p>
            <a:r>
              <a:rPr lang="en-US" dirty="0" smtClean="0"/>
              <a:t>Step 3:</a:t>
            </a:r>
          </a:p>
          <a:p>
            <a:pPr lvl="1"/>
            <a:r>
              <a:rPr lang="en-US" dirty="0" smtClean="0"/>
              <a:t>Complete your notes/questionnaire and be prepared to discuss your ideas with the group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your completed </a:t>
            </a:r>
            <a:r>
              <a:rPr lang="en-US" dirty="0" smtClean="0"/>
              <a:t>questionnaire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Instructions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6253" r="16253"/>
          <a:stretch>
            <a:fillRect/>
          </a:stretch>
        </p:blipFill>
        <p:spPr/>
      </p:pic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3" r="4633"/>
          <a:stretch/>
        </p:blipFill>
        <p:spPr/>
      </p:pic>
    </p:spTree>
    <p:extLst>
      <p:ext uri="{BB962C8B-B14F-4D97-AF65-F5344CB8AC3E}">
        <p14:creationId xmlns:p14="http://schemas.microsoft.com/office/powerpoint/2010/main" val="317546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876800" cy="494545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Facilitated discussion of your solution ideas:</a:t>
            </a:r>
          </a:p>
          <a:p>
            <a:pPr lvl="1"/>
            <a:r>
              <a:rPr lang="en-US" dirty="0" smtClean="0"/>
              <a:t>Missing </a:t>
            </a:r>
            <a:r>
              <a:rPr lang="en-US" dirty="0"/>
              <a:t>challenges or </a:t>
            </a:r>
            <a:r>
              <a:rPr lang="en-US" dirty="0" smtClean="0"/>
              <a:t>opportunities?</a:t>
            </a:r>
            <a:endParaRPr lang="en-US" dirty="0"/>
          </a:p>
          <a:p>
            <a:pPr lvl="1"/>
            <a:r>
              <a:rPr lang="en-US" dirty="0" smtClean="0"/>
              <a:t>Top </a:t>
            </a:r>
            <a:r>
              <a:rPr lang="en-US" dirty="0"/>
              <a:t>challenges and </a:t>
            </a:r>
            <a:r>
              <a:rPr lang="en-US" dirty="0" smtClean="0"/>
              <a:t>opportunities? </a:t>
            </a:r>
            <a:endParaRPr lang="en-US" dirty="0"/>
          </a:p>
          <a:p>
            <a:pPr lvl="1"/>
            <a:r>
              <a:rPr lang="en-US" dirty="0" smtClean="0"/>
              <a:t>Your </a:t>
            </a:r>
            <a:r>
              <a:rPr lang="en-US" dirty="0"/>
              <a:t>ideas for </a:t>
            </a:r>
            <a:r>
              <a:rPr lang="en-US" dirty="0" smtClean="0"/>
              <a:t>solutions</a:t>
            </a:r>
            <a:r>
              <a:rPr lang="en-US" dirty="0"/>
              <a:t>?</a:t>
            </a:r>
            <a:endParaRPr lang="en-US" dirty="0" smtClean="0"/>
          </a:p>
          <a:p>
            <a:pPr lvl="1"/>
            <a:r>
              <a:rPr lang="en-US" dirty="0" smtClean="0"/>
              <a:t>Additional </a:t>
            </a:r>
            <a:r>
              <a:rPr lang="en-US" dirty="0"/>
              <a:t>information you think is needed to support your solutions?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Coalition Discussion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1" r="216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2452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601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North Segment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Coalition Meeting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Loveland, Colorado - January 21,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84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Summarize:</a:t>
            </a:r>
          </a:p>
          <a:p>
            <a:r>
              <a:rPr lang="en-US" dirty="0" smtClean="0"/>
              <a:t>Key meeting points</a:t>
            </a:r>
          </a:p>
          <a:p>
            <a:r>
              <a:rPr lang="en-US" dirty="0" smtClean="0"/>
              <a:t>Action items</a:t>
            </a:r>
          </a:p>
          <a:p>
            <a:r>
              <a:rPr lang="en-US" dirty="0" smtClean="0"/>
              <a:t>Next meeting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8165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13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43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Segment-Specific Considerations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2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381000" y="1477581"/>
            <a:ext cx="1524000" cy="1112561"/>
            <a:chOff x="381000" y="1477581"/>
            <a:chExt cx="1524000" cy="1112561"/>
          </a:xfrm>
        </p:grpSpPr>
        <p:sp>
          <p:nvSpPr>
            <p:cNvPr id="61" name="TextBox 60"/>
            <p:cNvSpPr txBox="1"/>
            <p:nvPr/>
          </p:nvSpPr>
          <p:spPr>
            <a:xfrm>
              <a:off x="716092" y="1477581"/>
              <a:ext cx="1188908" cy="111256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Relationship to RTD planned </a:t>
              </a:r>
              <a:r>
                <a:rPr lang="en-US" sz="1600" dirty="0" smtClean="0">
                  <a:solidFill>
                    <a:srgbClr val="0F3859"/>
                  </a:solidFill>
                </a:rPr>
                <a:t>corridors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(</a:t>
              </a:r>
              <a:r>
                <a:rPr lang="en-US" sz="1600" dirty="0">
                  <a:solidFill>
                    <a:srgbClr val="0F3859"/>
                  </a:solidFill>
                </a:rPr>
                <a:t>N Line </a:t>
              </a:r>
              <a:r>
                <a:rPr lang="en-US" sz="1600" dirty="0" smtClean="0">
                  <a:solidFill>
                    <a:srgbClr val="0F3859"/>
                  </a:solidFill>
                </a:rPr>
                <a:t>and</a:t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 </a:t>
              </a:r>
              <a:r>
                <a:rPr lang="en-US" sz="1600" dirty="0">
                  <a:solidFill>
                    <a:srgbClr val="0F3859"/>
                  </a:solidFill>
                </a:rPr>
                <a:t>B Line)</a:t>
              </a:r>
            </a:p>
          </p:txBody>
        </p:sp>
        <p:sp>
          <p:nvSpPr>
            <p:cNvPr id="74" name="Oval 73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81000" y="3050238"/>
            <a:ext cx="1517540" cy="901669"/>
            <a:chOff x="533400" y="2620581"/>
            <a:chExt cx="1517540" cy="901669"/>
          </a:xfrm>
        </p:grpSpPr>
        <p:sp>
          <p:nvSpPr>
            <p:cNvPr id="78" name="TextBox 77"/>
            <p:cNvSpPr txBox="1"/>
            <p:nvPr/>
          </p:nvSpPr>
          <p:spPr>
            <a:xfrm>
              <a:off x="868492" y="2620581"/>
              <a:ext cx="118244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Constrained right-of-way and community impacts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381000" y="4412003"/>
            <a:ext cx="1524000" cy="385700"/>
            <a:chOff x="533400" y="2620582"/>
            <a:chExt cx="1524000" cy="385700"/>
          </a:xfrm>
        </p:grpSpPr>
        <p:sp>
          <p:nvSpPr>
            <p:cNvPr id="81" name="TextBox 80"/>
            <p:cNvSpPr txBox="1"/>
            <p:nvPr/>
          </p:nvSpPr>
          <p:spPr>
            <a:xfrm>
              <a:off x="868492" y="2620582"/>
              <a:ext cx="1188908" cy="3857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with </a:t>
              </a:r>
              <a:r>
                <a:rPr lang="en-US" sz="1600" dirty="0">
                  <a:solidFill>
                    <a:srgbClr val="0F3859"/>
                  </a:solidFill>
                </a:rPr>
                <a:t>RTD</a:t>
              </a:r>
            </a:p>
          </p:txBody>
        </p:sp>
        <p:sp>
          <p:nvSpPr>
            <p:cNvPr id="82" name="Oval 81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81000" y="5257800"/>
            <a:ext cx="1524000" cy="656018"/>
            <a:chOff x="381000" y="1477582"/>
            <a:chExt cx="1524000" cy="656018"/>
          </a:xfrm>
        </p:grpSpPr>
        <p:sp>
          <p:nvSpPr>
            <p:cNvPr id="84" name="TextBox 83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162800" y="1477581"/>
            <a:ext cx="1524000" cy="849081"/>
            <a:chOff x="381000" y="1477581"/>
            <a:chExt cx="1524000" cy="849081"/>
          </a:xfrm>
        </p:grpSpPr>
        <p:sp>
          <p:nvSpPr>
            <p:cNvPr id="87" name="TextBox 86"/>
            <p:cNvSpPr txBox="1"/>
            <p:nvPr/>
          </p:nvSpPr>
          <p:spPr>
            <a:xfrm>
              <a:off x="716092" y="1477581"/>
              <a:ext cx="1188908" cy="84908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Serve major destinations (Downtown Denver, Airport)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7162800" y="2766399"/>
            <a:ext cx="1517540" cy="441893"/>
            <a:chOff x="533400" y="2620581"/>
            <a:chExt cx="1517540" cy="441893"/>
          </a:xfrm>
        </p:grpSpPr>
        <p:sp>
          <p:nvSpPr>
            <p:cNvPr id="90" name="TextBox 89"/>
            <p:cNvSpPr txBox="1"/>
            <p:nvPr/>
          </p:nvSpPr>
          <p:spPr>
            <a:xfrm>
              <a:off x="868492" y="2620581"/>
              <a:ext cx="1182448" cy="44189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events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7162800" y="3648029"/>
            <a:ext cx="1524000" cy="1170035"/>
            <a:chOff x="533400" y="2620581"/>
            <a:chExt cx="1524000" cy="1170035"/>
          </a:xfrm>
        </p:grpSpPr>
        <p:sp>
          <p:nvSpPr>
            <p:cNvPr id="93" name="TextBox 92"/>
            <p:cNvSpPr txBox="1"/>
            <p:nvPr/>
          </p:nvSpPr>
          <p:spPr>
            <a:xfrm>
              <a:off x="868492" y="2620581"/>
              <a:ext cx="1188908" cy="11700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vs. US85/BNSF access from south to central Denver</a:t>
              </a:r>
            </a:p>
          </p:txBody>
        </p:sp>
        <p:sp>
          <p:nvSpPr>
            <p:cNvPr id="94" name="Oval 9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7162800" y="5257800"/>
            <a:ext cx="1676400" cy="656018"/>
            <a:chOff x="381000" y="1477582"/>
            <a:chExt cx="1676400" cy="656018"/>
          </a:xfrm>
        </p:grpSpPr>
        <p:sp>
          <p:nvSpPr>
            <p:cNvPr id="96" name="TextBox 95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Burnham Yard opportunities and risks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1033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Segment-Specific Considerations</a:t>
            </a:r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43001"/>
            <a:ext cx="9143996" cy="5239263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381000" y="1477582"/>
            <a:ext cx="1524000" cy="656018"/>
            <a:chOff x="381000" y="1477582"/>
            <a:chExt cx="1524000" cy="656018"/>
          </a:xfrm>
        </p:grpSpPr>
        <p:sp>
          <p:nvSpPr>
            <p:cNvPr id="48" name="TextBox 47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 smtClean="0">
                  <a:solidFill>
                    <a:srgbClr val="0F3859"/>
                  </a:solidFill>
                </a:rPr>
                <a:t>Topography </a:t>
              </a:r>
              <a:r>
                <a:rPr lang="en-US" sz="1600" dirty="0">
                  <a:solidFill>
                    <a:srgbClr val="0F3859"/>
                  </a:solidFill>
                </a:rPr>
                <a:t>and </a:t>
              </a:r>
              <a:r>
                <a:rPr lang="en-US" sz="1600" dirty="0" smtClean="0">
                  <a:solidFill>
                    <a:srgbClr val="0F3859"/>
                  </a:solidFill>
                </a:rPr>
                <a:t>greenfield </a:t>
              </a:r>
              <a:r>
                <a:rPr lang="en-US" sz="1600" dirty="0">
                  <a:solidFill>
                    <a:srgbClr val="0F3859"/>
                  </a:solidFill>
                </a:rPr>
                <a:t>corridors 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81000" y="2563308"/>
            <a:ext cx="1524000" cy="901669"/>
            <a:chOff x="533400" y="2620581"/>
            <a:chExt cx="1524000" cy="901669"/>
          </a:xfrm>
        </p:grpSpPr>
        <p:sp>
          <p:nvSpPr>
            <p:cNvPr id="53" name="TextBox 52"/>
            <p:cNvSpPr txBox="1"/>
            <p:nvPr/>
          </p:nvSpPr>
          <p:spPr>
            <a:xfrm>
              <a:off x="868492" y="2620581"/>
              <a:ext cx="1188908" cy="90166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Interactions with local transit and airports (COS and PUB)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81000" y="3894685"/>
            <a:ext cx="1600200" cy="946135"/>
            <a:chOff x="533400" y="2620581"/>
            <a:chExt cx="1600200" cy="946135"/>
          </a:xfrm>
        </p:grpSpPr>
        <p:sp>
          <p:nvSpPr>
            <p:cNvPr id="56" name="TextBox 55"/>
            <p:cNvSpPr txBox="1"/>
            <p:nvPr/>
          </p:nvSpPr>
          <p:spPr>
            <a:xfrm>
              <a:off x="868492" y="2620581"/>
              <a:ext cx="1265108" cy="9461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Directness of connections to downtown Denver and DEN</a:t>
              </a:r>
            </a:p>
          </p:txBody>
        </p:sp>
        <p:sp>
          <p:nvSpPr>
            <p:cNvPr id="57" name="Oval 56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81000" y="5270527"/>
            <a:ext cx="1524000" cy="656018"/>
            <a:chOff x="381000" y="1477582"/>
            <a:chExt cx="1524000" cy="656018"/>
          </a:xfrm>
        </p:grpSpPr>
        <p:sp>
          <p:nvSpPr>
            <p:cNvPr id="59" name="TextBox 58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major employment centers</a:t>
              </a:r>
            </a:p>
          </p:txBody>
        </p:sp>
        <p:sp>
          <p:nvSpPr>
            <p:cNvPr id="60" name="Oval 59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162800" y="2667000"/>
            <a:ext cx="1676400" cy="656018"/>
            <a:chOff x="381000" y="1477582"/>
            <a:chExt cx="1524000" cy="656018"/>
          </a:xfrm>
        </p:grpSpPr>
        <p:sp>
          <p:nvSpPr>
            <p:cNvPr id="62" name="TextBox 61"/>
            <p:cNvSpPr txBox="1"/>
            <p:nvPr/>
          </p:nvSpPr>
          <p:spPr>
            <a:xfrm>
              <a:off x="716092" y="1477582"/>
              <a:ext cx="11889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I-25 vs US </a:t>
              </a:r>
              <a:r>
                <a:rPr lang="en-US" sz="1600" dirty="0" smtClean="0">
                  <a:solidFill>
                    <a:srgbClr val="0F3859"/>
                  </a:solidFill>
                </a:rPr>
                <a:t>85/BNSF </a:t>
              </a:r>
              <a:r>
                <a:rPr lang="en-US" sz="1600" dirty="0">
                  <a:solidFill>
                    <a:srgbClr val="0F3859"/>
                  </a:solidFill>
                </a:rPr>
                <a:t>access at Castle Rock</a:t>
              </a:r>
            </a:p>
          </p:txBody>
        </p:sp>
        <p:sp>
          <p:nvSpPr>
            <p:cNvPr id="63" name="Oval 62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162800" y="3966309"/>
            <a:ext cx="1517540" cy="660927"/>
            <a:chOff x="533400" y="2620581"/>
            <a:chExt cx="1517540" cy="660927"/>
          </a:xfrm>
        </p:grpSpPr>
        <p:sp>
          <p:nvSpPr>
            <p:cNvPr id="65" name="TextBox 64"/>
            <p:cNvSpPr txBox="1"/>
            <p:nvPr/>
          </p:nvSpPr>
          <p:spPr>
            <a:xfrm>
              <a:off x="868492" y="2620581"/>
              <a:ext cx="1182448" cy="66092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</a:t>
              </a:r>
              <a:r>
                <a:rPr lang="en-US" sz="1600" dirty="0" smtClean="0">
                  <a:solidFill>
                    <a:srgbClr val="0F3859"/>
                  </a:solidFill>
                </a:rPr>
                <a:t/>
              </a:r>
              <a:br>
                <a:rPr lang="en-US" sz="1600" dirty="0" smtClean="0">
                  <a:solidFill>
                    <a:srgbClr val="0F3859"/>
                  </a:solidFill>
                </a:rPr>
              </a:br>
              <a:r>
                <a:rPr lang="en-US" sz="1600" dirty="0" smtClean="0">
                  <a:solidFill>
                    <a:srgbClr val="0F3859"/>
                  </a:solidFill>
                </a:rPr>
                <a:t>Front </a:t>
              </a:r>
              <a:r>
                <a:rPr lang="en-US" sz="1600" dirty="0">
                  <a:solidFill>
                    <a:srgbClr val="0F3859"/>
                  </a:solidFill>
                </a:rPr>
                <a:t>Range destinations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533400" y="2622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162800" y="5270527"/>
            <a:ext cx="1676400" cy="656018"/>
            <a:chOff x="381000" y="1477582"/>
            <a:chExt cx="1676400" cy="656018"/>
          </a:xfrm>
        </p:grpSpPr>
        <p:sp>
          <p:nvSpPr>
            <p:cNvPr id="71" name="TextBox 70"/>
            <p:cNvSpPr txBox="1"/>
            <p:nvPr/>
          </p:nvSpPr>
          <p:spPr>
            <a:xfrm>
              <a:off x="716092" y="1477582"/>
              <a:ext cx="1341308" cy="65601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r>
                <a:rPr lang="en-US" sz="1600" dirty="0">
                  <a:solidFill>
                    <a:srgbClr val="0F3859"/>
                  </a:solidFill>
                </a:rPr>
                <a:t>Access to downtown Colorado Springs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381000" y="1479976"/>
              <a:ext cx="196424" cy="196424"/>
            </a:xfrm>
            <a:prstGeom prst="ellipse">
              <a:avLst/>
            </a:prstGeom>
            <a:solidFill>
              <a:srgbClr val="0F38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400" dirty="0">
                <a:solidFill>
                  <a:schemeClr val="bg1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62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Corridor-Wide System Considerations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1410480"/>
            <a:ext cx="8299340" cy="418320"/>
          </a:xfrm>
          <a:prstGeom prst="rect">
            <a:avLst/>
          </a:prstGeom>
          <a:solidFill>
            <a:srgbClr val="E5D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chemeClr val="bg2">
                    <a:lumMod val="85000"/>
                    <a:lumOff val="15000"/>
                  </a:schemeClr>
                </a:solidFill>
              </a:rPr>
              <a:t>DRAFT CRITERIA</a:t>
            </a:r>
            <a:endParaRPr lang="en-US" sz="1400" dirty="0">
              <a:solidFill>
                <a:schemeClr val="bg2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381000" y="1828799"/>
            <a:ext cx="1600200" cy="4251307"/>
          </a:xfrm>
        </p:spPr>
        <p:txBody>
          <a:bodyPr lIns="0" tIns="0" rIns="0" bIns="0"/>
          <a:lstStyle/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Operational Considerations:</a:t>
            </a:r>
          </a:p>
          <a:p>
            <a:r>
              <a:rPr lang="en-US" sz="1600" dirty="0"/>
              <a:t>Travel Time</a:t>
            </a:r>
          </a:p>
          <a:p>
            <a:r>
              <a:rPr lang="en-US" sz="1600" dirty="0"/>
              <a:t>Ridership</a:t>
            </a:r>
          </a:p>
          <a:p>
            <a:r>
              <a:rPr lang="en-US" sz="1600" dirty="0"/>
              <a:t>Operating Speed</a:t>
            </a:r>
          </a:p>
          <a:p>
            <a:r>
              <a:rPr lang="en-US" sz="1600" dirty="0"/>
              <a:t>Reduction in VMT</a:t>
            </a:r>
          </a:p>
          <a:p>
            <a:r>
              <a:rPr lang="en-US" sz="1600" dirty="0"/>
              <a:t>Ability to Interconnect </a:t>
            </a:r>
            <a:r>
              <a:rPr lang="en-US" sz="1600" dirty="0" smtClean="0"/>
              <a:t>with </a:t>
            </a:r>
            <a:r>
              <a:rPr lang="en-US" sz="1600" dirty="0"/>
              <a:t>Other Modes </a:t>
            </a:r>
            <a:r>
              <a:rPr lang="en-US" sz="1600" dirty="0" smtClean="0"/>
              <a:t>(</a:t>
            </a:r>
            <a:r>
              <a:rPr lang="en-US" sz="1600" dirty="0"/>
              <a:t>Existing or Planned Transit)</a:t>
            </a:r>
          </a:p>
          <a:p>
            <a:r>
              <a:rPr lang="en-US" sz="1600" dirty="0"/>
              <a:t>2040 Population </a:t>
            </a:r>
            <a:r>
              <a:rPr lang="en-US" sz="1600" dirty="0" smtClean="0"/>
              <a:t>Served</a:t>
            </a:r>
            <a:endParaRPr lang="en-US" sz="1600" dirty="0"/>
          </a:p>
        </p:txBody>
      </p:sp>
      <p:sp>
        <p:nvSpPr>
          <p:cNvPr id="27" name="Text Placeholder 1"/>
          <p:cNvSpPr txBox="1">
            <a:spLocks/>
          </p:cNvSpPr>
          <p:nvPr/>
        </p:nvSpPr>
        <p:spPr>
          <a:xfrm>
            <a:off x="2641600" y="1828798"/>
            <a:ext cx="17526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/>
              <a:t>Community &amp; Environment Impact:</a:t>
            </a:r>
          </a:p>
          <a:p>
            <a:r>
              <a:rPr lang="en-US" sz="1600" dirty="0" smtClean="0"/>
              <a:t>Community Disruption</a:t>
            </a:r>
          </a:p>
          <a:p>
            <a:r>
              <a:rPr lang="en-US" sz="1600" dirty="0" smtClean="0"/>
              <a:t>Utilities &amp; Energy</a:t>
            </a:r>
          </a:p>
          <a:p>
            <a:r>
              <a:rPr lang="en-US" sz="1600" dirty="0" smtClean="0"/>
              <a:t>Air Quality</a:t>
            </a:r>
          </a:p>
          <a:p>
            <a:r>
              <a:rPr lang="en-US" sz="1600" dirty="0" smtClean="0"/>
              <a:t>Natural Environment</a:t>
            </a:r>
          </a:p>
          <a:p>
            <a:r>
              <a:rPr lang="en-US" sz="1600" dirty="0" smtClean="0"/>
              <a:t>Historic</a:t>
            </a:r>
          </a:p>
          <a:p>
            <a:r>
              <a:rPr lang="en-US" sz="1600" dirty="0" smtClean="0"/>
              <a:t>Hazardous Materials</a:t>
            </a:r>
          </a:p>
          <a:p>
            <a:r>
              <a:rPr lang="en-US" sz="1600" dirty="0" smtClean="0"/>
              <a:t>Recreational Resources</a:t>
            </a:r>
          </a:p>
          <a:p>
            <a:r>
              <a:rPr lang="en-US" sz="1600" dirty="0" smtClean="0"/>
              <a:t>Noise &amp; Vibration</a:t>
            </a:r>
            <a:endParaRPr lang="en-US" sz="1600" dirty="0"/>
          </a:p>
        </p:txBody>
      </p:sp>
      <p:sp>
        <p:nvSpPr>
          <p:cNvPr id="29" name="Text Placeholder 1"/>
          <p:cNvSpPr txBox="1">
            <a:spLocks/>
          </p:cNvSpPr>
          <p:nvPr/>
        </p:nvSpPr>
        <p:spPr>
          <a:xfrm>
            <a:off x="5054600" y="1827942"/>
            <a:ext cx="144780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Financial &amp; Economic:</a:t>
            </a:r>
            <a:endParaRPr lang="en-US" dirty="0" smtClean="0"/>
          </a:p>
          <a:p>
            <a:r>
              <a:rPr lang="en-US" sz="1600" dirty="0"/>
              <a:t>Capital Cost</a:t>
            </a:r>
          </a:p>
          <a:p>
            <a:r>
              <a:rPr lang="en-US" sz="1600" dirty="0"/>
              <a:t>Operating Cost</a:t>
            </a:r>
          </a:p>
          <a:p>
            <a:r>
              <a:rPr lang="en-US" sz="1600" dirty="0"/>
              <a:t>Revenue Potential</a:t>
            </a:r>
          </a:p>
          <a:p>
            <a:r>
              <a:rPr lang="en-US" sz="1600" dirty="0"/>
              <a:t>Cost Effectiveness</a:t>
            </a:r>
          </a:p>
        </p:txBody>
      </p:sp>
      <p:sp>
        <p:nvSpPr>
          <p:cNvPr id="30" name="Text Placeholder 1"/>
          <p:cNvSpPr txBox="1">
            <a:spLocks/>
          </p:cNvSpPr>
          <p:nvPr/>
        </p:nvSpPr>
        <p:spPr>
          <a:xfrm>
            <a:off x="7162800" y="1827941"/>
            <a:ext cx="1517540" cy="425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§"/>
              <a:defRPr sz="1800" kern="1200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65760" indent="-182880" algn="l" defTabSz="914400" rtl="0" eaLnBrk="1" latinLnBrk="0" hangingPunct="1">
              <a:spcBef>
                <a:spcPct val="20000"/>
              </a:spcBef>
              <a:buSzPct val="75000"/>
              <a:buFont typeface="Courier New" pitchFamily="49" charset="0"/>
              <a:buChar char="o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548640" indent="-18288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731520" indent="-182880" algn="l" defTabSz="914400" rtl="0" eaLnBrk="1" latinLnBrk="0" hangingPunct="1">
              <a:spcBef>
                <a:spcPct val="20000"/>
              </a:spcBef>
              <a:buSzPct val="100000"/>
              <a:buFont typeface="Arial Narrow" pitchFamily="34" charset="0"/>
              <a:buChar char="»"/>
              <a:defRPr sz="12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914400" indent="-182880" algn="l" defTabSz="914400" rtl="0" eaLnBrk="1" latinLnBrk="0" hangingPunct="1">
              <a:spcBef>
                <a:spcPct val="20000"/>
              </a:spcBef>
              <a:buSzPct val="85000"/>
              <a:buFont typeface="Wingdings" pitchFamily="2" charset="2"/>
              <a:buChar char="§"/>
              <a:tabLst>
                <a:tab pos="1485900" algn="l"/>
              </a:tabLst>
              <a:defRPr sz="11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Feasibility </a:t>
            </a:r>
            <a:r>
              <a:rPr lang="en-US" dirty="0"/>
              <a:t>&amp;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Implementation:</a:t>
            </a:r>
            <a:endParaRPr lang="en-US" dirty="0" smtClean="0"/>
          </a:p>
          <a:p>
            <a:r>
              <a:rPr lang="en-US" sz="1600" dirty="0"/>
              <a:t>Interaction with Freight Railroad Operations / </a:t>
            </a:r>
          </a:p>
          <a:p>
            <a:r>
              <a:rPr lang="en-US" sz="1600" dirty="0"/>
              <a:t>Customer Access</a:t>
            </a:r>
          </a:p>
          <a:p>
            <a:r>
              <a:rPr lang="en-US" sz="1600" dirty="0"/>
              <a:t>Ease of Implementation</a:t>
            </a:r>
          </a:p>
          <a:p>
            <a:r>
              <a:rPr lang="en-US" sz="1600" dirty="0"/>
              <a:t>Constructability</a:t>
            </a:r>
          </a:p>
          <a:p>
            <a:r>
              <a:rPr lang="en-US" sz="1600" dirty="0"/>
              <a:t>System Flexibility</a:t>
            </a:r>
          </a:p>
          <a:p>
            <a:r>
              <a:rPr lang="en-US" sz="1600" dirty="0"/>
              <a:t>Public Support</a:t>
            </a:r>
          </a:p>
        </p:txBody>
      </p:sp>
    </p:spTree>
    <p:extLst>
      <p:ext uri="{BB962C8B-B14F-4D97-AF65-F5344CB8AC3E}">
        <p14:creationId xmlns:p14="http://schemas.microsoft.com/office/powerpoint/2010/main" val="22383338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64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Welcome and introduction</a:t>
            </a:r>
          </a:p>
          <a:p>
            <a:r>
              <a:rPr lang="en-US" dirty="0" smtClean="0"/>
              <a:t>Agenda review and meeting purpose</a:t>
            </a:r>
          </a:p>
          <a:p>
            <a:r>
              <a:rPr lang="en-US" dirty="0" smtClean="0"/>
              <a:t>Project status</a:t>
            </a:r>
          </a:p>
          <a:p>
            <a:r>
              <a:rPr lang="en-US" dirty="0" smtClean="0"/>
              <a:t>Evaluation process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Exercise</a:t>
            </a:r>
          </a:p>
          <a:p>
            <a:r>
              <a:rPr lang="en-US" dirty="0" smtClean="0"/>
              <a:t>Next steps, thank you, and close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12" r="1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2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purpose of this meeting is to:</a:t>
            </a:r>
          </a:p>
          <a:p>
            <a:r>
              <a:rPr lang="en-US" dirty="0" smtClean="0"/>
              <a:t>Update segment coalition members regarding Front Range Passenger Rail team action for 2020</a:t>
            </a:r>
          </a:p>
          <a:p>
            <a:r>
              <a:rPr lang="en-US" dirty="0" smtClean="0"/>
              <a:t>Gather coalition members’ input on corridor options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729" r="72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02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759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Governance</a:t>
            </a:r>
          </a:p>
          <a:p>
            <a:r>
              <a:rPr lang="en-US" dirty="0" smtClean="0"/>
              <a:t>Second round of stakeholder engagement</a:t>
            </a:r>
          </a:p>
          <a:p>
            <a:r>
              <a:rPr lang="en-US" dirty="0" smtClean="0"/>
              <a:t>Project development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pic>
        <p:nvPicPr>
          <p:cNvPr id="5" name="Picture Placeholder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r="2181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88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152400" y="1134655"/>
            <a:ext cx="4724400" cy="49454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Developing passenger rail service for communities along the I-25 corridor is a critical component of Colorado’s future. </a:t>
            </a:r>
          </a:p>
          <a:p>
            <a:pPr marL="0" indent="0">
              <a:buNone/>
            </a:pPr>
            <a:r>
              <a:rPr lang="en-US" dirty="0" smtClean="0"/>
              <a:t>Front Range Passenger Rail will provide a safe, efficient, and reliable transportation option for travel between major population centers along the Front Range and create a backbone for expanding rail and transit options in the state.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Vision Statement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0" r="121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5994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Base_4-3_Titlecase_BlckBkgd_0414">
  <a:themeElements>
    <a:clrScheme name="HDR Black-Brights">
      <a:dk1>
        <a:srgbClr val="A8A99E"/>
      </a:dk1>
      <a:lt1>
        <a:srgbClr val="FFFFFF"/>
      </a:lt1>
      <a:dk2>
        <a:srgbClr val="000000"/>
      </a:dk2>
      <a:lt2>
        <a:srgbClr val="54585A"/>
      </a:lt2>
      <a:accent1>
        <a:srgbClr val="4298B5"/>
      </a:accent1>
      <a:accent2>
        <a:srgbClr val="C8102E"/>
      </a:accent2>
      <a:accent3>
        <a:srgbClr val="CE0058"/>
      </a:accent3>
      <a:accent4>
        <a:srgbClr val="FF8200"/>
      </a:accent4>
      <a:accent5>
        <a:srgbClr val="FFC600"/>
      </a:accent5>
      <a:accent6>
        <a:srgbClr val="78BE20"/>
      </a:accent6>
      <a:hlink>
        <a:srgbClr val="004C97"/>
      </a:hlink>
      <a:folHlink>
        <a:srgbClr val="772583"/>
      </a:folHlink>
    </a:clrScheme>
    <a:fontScheme name="Custom 9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HDR_Base_4-3_Titlecase_BlckBkgd_2016</Template>
  <TotalTime>3253</TotalTime>
  <Words>769</Words>
  <Application>Microsoft Office PowerPoint</Application>
  <PresentationFormat>On-screen Show (4:3)</PresentationFormat>
  <Paragraphs>201</Paragraphs>
  <Slides>25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Courier New</vt:lpstr>
      <vt:lpstr>Wingdings</vt:lpstr>
      <vt:lpstr>HDR_Base_4-3_Titlecase_BlckBkgd_0414</vt:lpstr>
      <vt:lpstr>PowerPoint Presentation</vt:lpstr>
      <vt:lpstr>Segment Coalition Meeting</vt:lpstr>
      <vt:lpstr>Welcome</vt:lpstr>
      <vt:lpstr>Agenda</vt:lpstr>
      <vt:lpstr>Meeting Purpose</vt:lpstr>
      <vt:lpstr>Project Status</vt:lpstr>
      <vt:lpstr>Project Status</vt:lpstr>
      <vt:lpstr>Evaluation Process</vt:lpstr>
      <vt:lpstr>Revised Vision Statement</vt:lpstr>
      <vt:lpstr>Process</vt:lpstr>
      <vt:lpstr>Evaluation Criteria Categories</vt:lpstr>
      <vt:lpstr>Context</vt:lpstr>
      <vt:lpstr>Context </vt:lpstr>
      <vt:lpstr>Corridors – Opportunities and Challenges</vt:lpstr>
      <vt:lpstr>North Segment – Specific Considerations</vt:lpstr>
      <vt:lpstr>Exercise</vt:lpstr>
      <vt:lpstr>Exercise Instructions</vt:lpstr>
      <vt:lpstr>Coalition Discussion</vt:lpstr>
      <vt:lpstr>Closing</vt:lpstr>
      <vt:lpstr>Next Steps</vt:lpstr>
      <vt:lpstr>PowerPoint Presentation</vt:lpstr>
      <vt:lpstr>Additional Slides</vt:lpstr>
      <vt:lpstr>Central Segment-Specific Considerations</vt:lpstr>
      <vt:lpstr>South Segment-Specific Considerations</vt:lpstr>
      <vt:lpstr>Corridor-Wide System Considerations</vt:lpstr>
    </vt:vector>
  </TitlesOfParts>
  <Company>HDR, Inc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Laura</dc:creator>
  <cp:lastModifiedBy>Langemach, Anita</cp:lastModifiedBy>
  <cp:revision>261</cp:revision>
  <dcterms:created xsi:type="dcterms:W3CDTF">2019-11-11T19:47:18Z</dcterms:created>
  <dcterms:modified xsi:type="dcterms:W3CDTF">2020-01-20T23:21:52Z</dcterms:modified>
</cp:coreProperties>
</file>