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25"/>
  </p:notesMasterIdLst>
  <p:handoutMasterIdLst>
    <p:handoutMasterId r:id="rId26"/>
  </p:handoutMasterIdLst>
  <p:sldIdLst>
    <p:sldId id="271" r:id="rId2"/>
    <p:sldId id="27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4" r:id="rId18"/>
    <p:sldId id="295" r:id="rId19"/>
    <p:sldId id="296" r:id="rId20"/>
    <p:sldId id="297" r:id="rId21"/>
    <p:sldId id="298" r:id="rId22"/>
    <p:sldId id="300"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orient="horz" pos="1991">
          <p15:clr>
            <a:srgbClr val="A4A3A4"/>
          </p15:clr>
        </p15:guide>
        <p15:guide id="3" orient="horz" pos="2983">
          <p15:clr>
            <a:srgbClr val="A4A3A4"/>
          </p15:clr>
        </p15:guide>
        <p15:guide id="4" orient="horz" pos="3974">
          <p15:clr>
            <a:srgbClr val="A4A3A4"/>
          </p15:clr>
        </p15:guide>
        <p15:guide id="5" pos="1356">
          <p15:clr>
            <a:srgbClr val="A4A3A4"/>
          </p15:clr>
        </p15:guide>
        <p15:guide id="6" pos="2711">
          <p15:clr>
            <a:srgbClr val="A4A3A4"/>
          </p15:clr>
        </p15:guide>
        <p15:guide id="7" pos="4065">
          <p15:clr>
            <a:srgbClr val="A4A3A4"/>
          </p15:clr>
        </p15:guide>
        <p15:guide id="8" pos="54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151"/>
    <a:srgbClr val="7DDDFF"/>
    <a:srgbClr val="37CB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69859" autoAdjust="0"/>
  </p:normalViewPr>
  <p:slideViewPr>
    <p:cSldViewPr showGuides="1">
      <p:cViewPr varScale="1">
        <p:scale>
          <a:sx n="66" d="100"/>
          <a:sy n="66" d="100"/>
        </p:scale>
        <p:origin x="2010" y="78"/>
      </p:cViewPr>
      <p:guideLst>
        <p:guide orient="horz" pos="999"/>
        <p:guide orient="horz" pos="1991"/>
        <p:guide orient="horz" pos="2983"/>
        <p:guide orient="horz" pos="3974"/>
        <p:guide pos="1356"/>
        <p:guide pos="2711"/>
        <p:guide pos="4065"/>
        <p:guide pos="5420"/>
      </p:guideLst>
    </p:cSldViewPr>
  </p:slideViewPr>
  <p:notesTextViewPr>
    <p:cViewPr>
      <p:scale>
        <a:sx n="1" d="1"/>
        <a:sy n="1" d="1"/>
      </p:scale>
      <p:origin x="0" y="0"/>
    </p:cViewPr>
  </p:notesTextViewPr>
  <p:notesViewPr>
    <p:cSldViewPr showGuides="1">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BE6F26-EA28-4181-A0D5-E140B173DCDD}" type="datetimeFigureOut">
              <a:rPr lang="en-US" smtClean="0"/>
              <a:t>12/3/2019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BAB97C-7FCF-4D5D-AA65-BA38847976C8}" type="slidenum">
              <a:rPr lang="en-US" smtClean="0"/>
              <a:t>‹#›</a:t>
            </a:fld>
            <a:endParaRPr lang="en-US"/>
          </a:p>
        </p:txBody>
      </p:sp>
    </p:spTree>
    <p:extLst>
      <p:ext uri="{BB962C8B-B14F-4D97-AF65-F5344CB8AC3E}">
        <p14:creationId xmlns:p14="http://schemas.microsoft.com/office/powerpoint/2010/main" val="243098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B9EE2-805A-4605-B7C6-62E2FF9A7A20}" type="datetimeFigureOut">
              <a:rPr lang="en-US" smtClean="0"/>
              <a:t>12/3/2019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3E003-EF45-4281-B7F3-C38D24FC82FE}" type="slidenum">
              <a:rPr lang="en-US" smtClean="0"/>
              <a:t>‹#›</a:t>
            </a:fld>
            <a:endParaRPr lang="en-US"/>
          </a:p>
        </p:txBody>
      </p:sp>
    </p:spTree>
    <p:extLst>
      <p:ext uri="{BB962C8B-B14F-4D97-AF65-F5344CB8AC3E}">
        <p14:creationId xmlns:p14="http://schemas.microsoft.com/office/powerpoint/2010/main" val="59659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Commission Welcome</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Introductions: name, org, interest in FRPR or previous engagement in rail studies </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Introductions of key project team members </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Role of Segment Coalition </a:t>
            </a:r>
          </a:p>
          <a:p>
            <a:pPr marL="0" lvl="0" indent="0" algn="l" rtl="0">
              <a:lnSpc>
                <a:spcPct val="100000"/>
              </a:lnSpc>
              <a:spcBef>
                <a:spcPts val="0"/>
              </a:spcBef>
              <a:spcAft>
                <a:spcPts val="0"/>
              </a:spcAft>
              <a:buClr>
                <a:schemeClr val="dk1"/>
              </a:buClr>
              <a:buSzPts val="1100"/>
              <a:buFont typeface="Arial"/>
              <a:buNone/>
            </a:pPr>
            <a:endParaRPr lang="en-US" sz="1200" dirty="0" smtClean="0">
              <a:solidFill>
                <a:schemeClr val="dk2"/>
              </a:solidFill>
            </a:endParaRPr>
          </a:p>
          <a:p>
            <a:pPr marL="0" lvl="0" indent="0" algn="l" rtl="0">
              <a:lnSpc>
                <a:spcPct val="100000"/>
              </a:lnSpc>
              <a:spcBef>
                <a:spcPts val="0"/>
              </a:spcBef>
              <a:spcAft>
                <a:spcPts val="0"/>
              </a:spcAft>
              <a:buSzPts val="1100"/>
              <a:buNone/>
            </a:pPr>
            <a:r>
              <a:rPr lang="en-US" sz="1200" dirty="0" smtClean="0">
                <a:solidFill>
                  <a:schemeClr val="dk2"/>
                </a:solidFill>
              </a:rPr>
              <a:t>Introductory exercise using Post-it notes as attendees arrive, have them finish the sentence “Front Range Passenger Rail is…”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3</a:t>
            </a:fld>
            <a:endParaRPr lang="en-US"/>
          </a:p>
        </p:txBody>
      </p:sp>
    </p:spTree>
    <p:extLst>
      <p:ext uri="{BB962C8B-B14F-4D97-AF65-F5344CB8AC3E}">
        <p14:creationId xmlns:p14="http://schemas.microsoft.com/office/powerpoint/2010/main" val="391999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Font typeface="Noto Sans Symbols"/>
              <a:buChar char="●"/>
            </a:pPr>
            <a:r>
              <a:rPr lang="en-US" sz="1200" dirty="0" smtClean="0">
                <a:solidFill>
                  <a:schemeClr val="dk2"/>
                </a:solidFill>
              </a:rPr>
              <a:t>Governance Overview 	</a:t>
            </a:r>
          </a:p>
          <a:p>
            <a:pPr marL="171450" lvl="0" indent="-171450" algn="l" rtl="0">
              <a:lnSpc>
                <a:spcPct val="100000"/>
              </a:lnSpc>
              <a:spcBef>
                <a:spcPts val="0"/>
              </a:spcBef>
              <a:spcAft>
                <a:spcPts val="0"/>
              </a:spcAft>
              <a:buClr>
                <a:schemeClr val="dk2"/>
              </a:buClr>
              <a:buSzPts val="900"/>
              <a:buFont typeface="Noto Sans Symbols"/>
              <a:buChar char="●"/>
            </a:pPr>
            <a:r>
              <a:rPr lang="en-US" sz="1200" dirty="0" smtClean="0">
                <a:solidFill>
                  <a:schemeClr val="dk2"/>
                </a:solidFill>
              </a:rPr>
              <a:t>Current Governance Options To-Date</a:t>
            </a:r>
          </a:p>
          <a:p>
            <a:pPr marL="171450" lvl="0" indent="-171450" algn="l" rtl="0">
              <a:lnSpc>
                <a:spcPct val="100000"/>
              </a:lnSpc>
              <a:spcBef>
                <a:spcPts val="0"/>
              </a:spcBef>
              <a:spcAft>
                <a:spcPts val="0"/>
              </a:spcAft>
              <a:buClr>
                <a:schemeClr val="dk2"/>
              </a:buClr>
              <a:buSzPts val="900"/>
              <a:buFont typeface="Noto Sans Symbols"/>
              <a:buChar char="●"/>
            </a:pPr>
            <a:r>
              <a:rPr lang="en-US" sz="1200" dirty="0" smtClean="0">
                <a:solidFill>
                  <a:schemeClr val="dk2"/>
                </a:solidFill>
              </a:rPr>
              <a:t>Governance Next Steps</a:t>
            </a:r>
          </a:p>
          <a:p>
            <a:pPr marL="0" lvl="0" indent="0" algn="l" rtl="0">
              <a:lnSpc>
                <a:spcPct val="100000"/>
              </a:lnSpc>
              <a:spcBef>
                <a:spcPts val="0"/>
              </a:spcBef>
              <a:spcAft>
                <a:spcPts val="0"/>
              </a:spcAft>
              <a:buSzPts val="1100"/>
              <a:buNone/>
            </a:pPr>
            <a:endParaRPr lang="en-US" sz="1200" dirty="0" smtClean="0">
              <a:solidFill>
                <a:schemeClr val="dk2"/>
              </a:solidFill>
            </a:endParaRPr>
          </a:p>
          <a:p>
            <a:pPr marL="457200" lvl="0" indent="-285750" algn="l" rtl="0">
              <a:lnSpc>
                <a:spcPct val="100000"/>
              </a:lnSpc>
              <a:spcBef>
                <a:spcPts val="0"/>
              </a:spcBef>
              <a:spcAft>
                <a:spcPts val="0"/>
              </a:spcAft>
              <a:buClr>
                <a:srgbClr val="008000"/>
              </a:buClr>
              <a:buSzPts val="900"/>
              <a:buChar char="●"/>
            </a:pPr>
            <a:r>
              <a:rPr lang="en-US" sz="1200" dirty="0" smtClean="0">
                <a:solidFill>
                  <a:srgbClr val="008000"/>
                </a:solidFill>
              </a:rPr>
              <a:t>Commission, CDOT, and stakeholders beginning to discuss/evaluate possible legislative options for the January 2020 Legislative Session</a:t>
            </a:r>
          </a:p>
          <a:p>
            <a:pPr marL="214311" lvl="0" indent="-128586" algn="l" rtl="0">
              <a:lnSpc>
                <a:spcPct val="100000"/>
              </a:lnSpc>
              <a:spcBef>
                <a:spcPts val="0"/>
              </a:spcBef>
              <a:spcAft>
                <a:spcPts val="0"/>
              </a:spcAft>
              <a:buClr>
                <a:schemeClr val="dk1"/>
              </a:buClr>
              <a:buSzPts val="1100"/>
              <a:buFont typeface="Arial"/>
              <a:buNone/>
            </a:pPr>
            <a:endParaRPr lang="en-US" sz="1200" dirty="0" smtClean="0">
              <a:solidFill>
                <a:srgbClr val="008000"/>
              </a:solidFill>
            </a:endParaRPr>
          </a:p>
          <a:p>
            <a:pPr marL="457200" lvl="0" indent="-285750" algn="l" rtl="0">
              <a:lnSpc>
                <a:spcPct val="100000"/>
              </a:lnSpc>
              <a:spcBef>
                <a:spcPts val="0"/>
              </a:spcBef>
              <a:spcAft>
                <a:spcPts val="0"/>
              </a:spcAft>
              <a:buClr>
                <a:srgbClr val="008000"/>
              </a:buClr>
              <a:buSzPts val="900"/>
              <a:buChar char="●"/>
            </a:pPr>
            <a:r>
              <a:rPr lang="en-US" sz="1200" dirty="0" smtClean="0">
                <a:solidFill>
                  <a:srgbClr val="008000"/>
                </a:solidFill>
              </a:rPr>
              <a:t>Potential legislative options address funding &amp; governance for passenger rail, and future Commission funding</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12</a:t>
            </a:fld>
            <a:endParaRPr lang="en-US"/>
          </a:p>
        </p:txBody>
      </p:sp>
    </p:spTree>
    <p:extLst>
      <p:ext uri="{BB962C8B-B14F-4D97-AF65-F5344CB8AC3E}">
        <p14:creationId xmlns:p14="http://schemas.microsoft.com/office/powerpoint/2010/main" val="68482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Online Engagement</a:t>
            </a:r>
          </a:p>
          <a:p>
            <a:pPr marL="457200" lvl="0" indent="-298450" algn="l" rtl="0">
              <a:lnSpc>
                <a:spcPct val="100000"/>
              </a:lnSpc>
              <a:spcBef>
                <a:spcPts val="0"/>
              </a:spcBef>
              <a:spcAft>
                <a:spcPts val="0"/>
              </a:spcAft>
              <a:buSzPts val="1100"/>
              <a:buChar char="●"/>
            </a:pPr>
            <a:r>
              <a:rPr lang="en-US" dirty="0" smtClean="0"/>
              <a:t>Contact Database (</a:t>
            </a:r>
            <a:r>
              <a:rPr lang="en-US" dirty="0" err="1" smtClean="0"/>
              <a:t>Zoho</a:t>
            </a:r>
            <a:r>
              <a:rPr lang="en-US" dirty="0" smtClean="0"/>
              <a:t>)</a:t>
            </a:r>
          </a:p>
          <a:p>
            <a:pPr marL="457200" lvl="0" indent="-298450" algn="l" rtl="0">
              <a:lnSpc>
                <a:spcPct val="100000"/>
              </a:lnSpc>
              <a:spcBef>
                <a:spcPts val="0"/>
              </a:spcBef>
              <a:spcAft>
                <a:spcPts val="0"/>
              </a:spcAft>
              <a:buSzPts val="1100"/>
              <a:buChar char="●"/>
            </a:pPr>
            <a:r>
              <a:rPr lang="en-US" dirty="0" smtClean="0"/>
              <a:t>Online Surveys</a:t>
            </a:r>
          </a:p>
          <a:p>
            <a:pPr marL="457200" lvl="0" indent="-298450" algn="l" rtl="0">
              <a:lnSpc>
                <a:spcPct val="100000"/>
              </a:lnSpc>
              <a:spcBef>
                <a:spcPts val="0"/>
              </a:spcBef>
              <a:spcAft>
                <a:spcPts val="0"/>
              </a:spcAft>
              <a:buSzPts val="1100"/>
              <a:buChar char="●"/>
            </a:pPr>
            <a:r>
              <a:rPr lang="en-US" dirty="0" smtClean="0"/>
              <a:t>Project Email</a:t>
            </a:r>
          </a:p>
          <a:p>
            <a:pPr marL="457200" lvl="0" indent="-298450" algn="l" rtl="0">
              <a:lnSpc>
                <a:spcPct val="100000"/>
              </a:lnSpc>
              <a:spcBef>
                <a:spcPts val="0"/>
              </a:spcBef>
              <a:spcAft>
                <a:spcPts val="0"/>
              </a:spcAft>
              <a:buSzPts val="1100"/>
              <a:buChar char="●"/>
            </a:pPr>
            <a:r>
              <a:rPr lang="en-US" dirty="0" smtClean="0"/>
              <a:t>Project Notifications (E-Blasts)</a:t>
            </a:r>
          </a:p>
          <a:p>
            <a:pPr marL="457200" lvl="0" indent="-298450" algn="l" rtl="0">
              <a:lnSpc>
                <a:spcPct val="100000"/>
              </a:lnSpc>
              <a:spcBef>
                <a:spcPts val="0"/>
              </a:spcBef>
              <a:spcAft>
                <a:spcPts val="0"/>
              </a:spcAft>
              <a:buSzPts val="1100"/>
              <a:buChar char="●"/>
            </a:pPr>
            <a:r>
              <a:rPr lang="en-US" dirty="0" smtClean="0"/>
              <a:t>Project Website</a:t>
            </a:r>
          </a:p>
          <a:p>
            <a:pPr marL="457200" lvl="0" indent="-298450" algn="l" rtl="0">
              <a:lnSpc>
                <a:spcPct val="100000"/>
              </a:lnSpc>
              <a:spcBef>
                <a:spcPts val="0"/>
              </a:spcBef>
              <a:spcAft>
                <a:spcPts val="0"/>
              </a:spcAft>
              <a:buSzPts val="1100"/>
              <a:buChar char="●"/>
            </a:pPr>
            <a:r>
              <a:rPr lang="en-US" dirty="0" smtClean="0"/>
              <a:t>Project Videos</a:t>
            </a:r>
          </a:p>
          <a:p>
            <a:pPr marL="457200" lvl="0" indent="-298450" algn="l" rtl="0">
              <a:lnSpc>
                <a:spcPct val="100000"/>
              </a:lnSpc>
              <a:spcBef>
                <a:spcPts val="0"/>
              </a:spcBef>
              <a:spcAft>
                <a:spcPts val="0"/>
              </a:spcAft>
              <a:buSzPts val="1100"/>
              <a:buChar char="●"/>
            </a:pPr>
            <a:r>
              <a:rPr lang="en-US" dirty="0" smtClean="0"/>
              <a:t>Online / Virtual Meetings</a:t>
            </a:r>
          </a:p>
          <a:p>
            <a:pPr marL="457200" lvl="0" indent="-298450" algn="l" rtl="0">
              <a:lnSpc>
                <a:spcPct val="100000"/>
              </a:lnSpc>
              <a:spcBef>
                <a:spcPts val="0"/>
              </a:spcBef>
              <a:spcAft>
                <a:spcPts val="0"/>
              </a:spcAft>
              <a:buSzPts val="1100"/>
              <a:buChar char="●"/>
            </a:pPr>
            <a:r>
              <a:rPr lang="en-US" dirty="0" smtClean="0"/>
              <a:t>Social Media</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13</a:t>
            </a:fld>
            <a:endParaRPr lang="en-US"/>
          </a:p>
        </p:txBody>
      </p:sp>
    </p:spTree>
    <p:extLst>
      <p:ext uri="{BB962C8B-B14F-4D97-AF65-F5344CB8AC3E}">
        <p14:creationId xmlns:p14="http://schemas.microsoft.com/office/powerpoint/2010/main" val="277485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Online Engagement</a:t>
            </a:r>
          </a:p>
          <a:p>
            <a:pPr marL="457200" lvl="0" indent="-298450" algn="l" rtl="0">
              <a:lnSpc>
                <a:spcPct val="100000"/>
              </a:lnSpc>
              <a:spcBef>
                <a:spcPts val="0"/>
              </a:spcBef>
              <a:spcAft>
                <a:spcPts val="0"/>
              </a:spcAft>
              <a:buSzPts val="1100"/>
              <a:buChar char="●"/>
            </a:pPr>
            <a:r>
              <a:rPr lang="en-US" dirty="0" smtClean="0"/>
              <a:t>Contact Database (</a:t>
            </a:r>
            <a:r>
              <a:rPr lang="en-US" dirty="0" err="1" smtClean="0"/>
              <a:t>Zoho</a:t>
            </a:r>
            <a:r>
              <a:rPr lang="en-US" dirty="0" smtClean="0"/>
              <a:t>)</a:t>
            </a:r>
          </a:p>
          <a:p>
            <a:pPr marL="457200" lvl="0" indent="-298450" algn="l" rtl="0">
              <a:lnSpc>
                <a:spcPct val="100000"/>
              </a:lnSpc>
              <a:spcBef>
                <a:spcPts val="0"/>
              </a:spcBef>
              <a:spcAft>
                <a:spcPts val="0"/>
              </a:spcAft>
              <a:buSzPts val="1100"/>
              <a:buChar char="●"/>
            </a:pPr>
            <a:r>
              <a:rPr lang="en-US" dirty="0" smtClean="0"/>
              <a:t>Online Surveys</a:t>
            </a:r>
          </a:p>
          <a:p>
            <a:pPr marL="457200" lvl="0" indent="-298450" algn="l" rtl="0">
              <a:lnSpc>
                <a:spcPct val="100000"/>
              </a:lnSpc>
              <a:spcBef>
                <a:spcPts val="0"/>
              </a:spcBef>
              <a:spcAft>
                <a:spcPts val="0"/>
              </a:spcAft>
              <a:buSzPts val="1100"/>
              <a:buChar char="●"/>
            </a:pPr>
            <a:r>
              <a:rPr lang="en-US" dirty="0" smtClean="0"/>
              <a:t>Project Email</a:t>
            </a:r>
          </a:p>
          <a:p>
            <a:pPr marL="457200" lvl="0" indent="-298450" algn="l" rtl="0">
              <a:lnSpc>
                <a:spcPct val="100000"/>
              </a:lnSpc>
              <a:spcBef>
                <a:spcPts val="0"/>
              </a:spcBef>
              <a:spcAft>
                <a:spcPts val="0"/>
              </a:spcAft>
              <a:buSzPts val="1100"/>
              <a:buChar char="●"/>
            </a:pPr>
            <a:r>
              <a:rPr lang="en-US" dirty="0" smtClean="0"/>
              <a:t>Project Notifications (E-Blasts)</a:t>
            </a:r>
          </a:p>
          <a:p>
            <a:pPr marL="457200" lvl="0" indent="-298450" algn="l" rtl="0">
              <a:lnSpc>
                <a:spcPct val="100000"/>
              </a:lnSpc>
              <a:spcBef>
                <a:spcPts val="0"/>
              </a:spcBef>
              <a:spcAft>
                <a:spcPts val="0"/>
              </a:spcAft>
              <a:buSzPts val="1100"/>
              <a:buChar char="●"/>
            </a:pPr>
            <a:r>
              <a:rPr lang="en-US" dirty="0" smtClean="0"/>
              <a:t>Project Website</a:t>
            </a:r>
          </a:p>
          <a:p>
            <a:pPr marL="457200" lvl="0" indent="-298450" algn="l" rtl="0">
              <a:lnSpc>
                <a:spcPct val="100000"/>
              </a:lnSpc>
              <a:spcBef>
                <a:spcPts val="0"/>
              </a:spcBef>
              <a:spcAft>
                <a:spcPts val="0"/>
              </a:spcAft>
              <a:buSzPts val="1100"/>
              <a:buChar char="●"/>
            </a:pPr>
            <a:r>
              <a:rPr lang="en-US" dirty="0" smtClean="0"/>
              <a:t>Project Videos</a:t>
            </a:r>
          </a:p>
          <a:p>
            <a:pPr marL="457200" lvl="0" indent="-298450" algn="l" rtl="0">
              <a:lnSpc>
                <a:spcPct val="100000"/>
              </a:lnSpc>
              <a:spcBef>
                <a:spcPts val="0"/>
              </a:spcBef>
              <a:spcAft>
                <a:spcPts val="0"/>
              </a:spcAft>
              <a:buSzPts val="1100"/>
              <a:buChar char="●"/>
            </a:pPr>
            <a:r>
              <a:rPr lang="en-US" dirty="0" smtClean="0"/>
              <a:t>Online / Virtual Meetings</a:t>
            </a:r>
          </a:p>
          <a:p>
            <a:pPr marL="457200" lvl="0" indent="-298450" algn="l" rtl="0">
              <a:lnSpc>
                <a:spcPct val="100000"/>
              </a:lnSpc>
              <a:spcBef>
                <a:spcPts val="0"/>
              </a:spcBef>
              <a:spcAft>
                <a:spcPts val="0"/>
              </a:spcAft>
              <a:buSzPts val="1100"/>
              <a:buChar char="●"/>
            </a:pPr>
            <a:r>
              <a:rPr lang="en-US" dirty="0" smtClean="0"/>
              <a:t>Social Media</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14</a:t>
            </a:fld>
            <a:endParaRPr lang="en-US"/>
          </a:p>
        </p:txBody>
      </p:sp>
    </p:spTree>
    <p:extLst>
      <p:ext uri="{BB962C8B-B14F-4D97-AF65-F5344CB8AC3E}">
        <p14:creationId xmlns:p14="http://schemas.microsoft.com/office/powerpoint/2010/main" val="166425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highlight>
                  <a:schemeClr val="lt1"/>
                </a:highlight>
                <a:latin typeface="Arial Narrow"/>
                <a:ea typeface="Arial Narrow"/>
                <a:cs typeface="Arial Narrow"/>
                <a:sym typeface="Arial Narrow"/>
              </a:rPr>
              <a:t>Use summary from past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15</a:t>
            </a:fld>
            <a:endParaRPr lang="en-US"/>
          </a:p>
        </p:txBody>
      </p:sp>
    </p:spTree>
    <p:extLst>
      <p:ext uri="{BB962C8B-B14F-4D97-AF65-F5344CB8AC3E}">
        <p14:creationId xmlns:p14="http://schemas.microsoft.com/office/powerpoint/2010/main" val="186824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highlight>
                  <a:schemeClr val="lt1"/>
                </a:highlight>
                <a:latin typeface="Arial Narrow"/>
                <a:ea typeface="Arial Narrow"/>
                <a:cs typeface="Arial Narrow"/>
                <a:sym typeface="Arial Narrow"/>
              </a:rPr>
              <a:t>Use summary from past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16</a:t>
            </a:fld>
            <a:endParaRPr lang="en-US"/>
          </a:p>
        </p:txBody>
      </p:sp>
    </p:spTree>
    <p:extLst>
      <p:ext uri="{BB962C8B-B14F-4D97-AF65-F5344CB8AC3E}">
        <p14:creationId xmlns:p14="http://schemas.microsoft.com/office/powerpoint/2010/main" val="229463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Online </a:t>
            </a:r>
            <a:r>
              <a:rPr lang="en-US" sz="1400" b="1" dirty="0" err="1" smtClean="0">
                <a:solidFill>
                  <a:srgbClr val="4F81BD"/>
                </a:solidFill>
                <a:latin typeface="+mn-lt"/>
                <a:ea typeface="Calibri"/>
                <a:cs typeface="Calibri"/>
                <a:sym typeface="Calibri"/>
              </a:rPr>
              <a:t>MetroQuest</a:t>
            </a:r>
            <a:r>
              <a:rPr lang="en-US" sz="1400" b="1" dirty="0" smtClean="0">
                <a:solidFill>
                  <a:srgbClr val="4F81BD"/>
                </a:solidFill>
                <a:latin typeface="+mn-lt"/>
                <a:ea typeface="Calibri"/>
                <a:cs typeface="Calibri"/>
                <a:sym typeface="Calibri"/>
              </a:rPr>
              <a:t>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6,965 total respondents over 71 days; July 22</a:t>
            </a:r>
            <a:r>
              <a:rPr lang="en-US" sz="1200" baseline="30000" dirty="0" smtClean="0">
                <a:solidFill>
                  <a:schemeClr val="dk1"/>
                </a:solidFill>
                <a:latin typeface="+mn-lt"/>
                <a:ea typeface="Calibri"/>
                <a:cs typeface="Calibri"/>
                <a:sym typeface="Calibri"/>
              </a:rPr>
              <a:t>nd</a:t>
            </a:r>
            <a:r>
              <a:rPr lang="en-US" sz="1200" dirty="0" smtClean="0">
                <a:solidFill>
                  <a:schemeClr val="dk1"/>
                </a:solidFill>
                <a:latin typeface="+mn-lt"/>
                <a:ea typeface="Calibri"/>
                <a:cs typeface="Calibri"/>
                <a:sym typeface="Calibri"/>
              </a:rPr>
              <a:t>—September 30</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 2019.</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95%</a:t>
            </a:r>
            <a:r>
              <a:rPr lang="en-US" sz="1200" dirty="0" smtClean="0">
                <a:solidFill>
                  <a:schemeClr val="dk1"/>
                </a:solidFill>
                <a:latin typeface="+mn-lt"/>
                <a:ea typeface="Calibri"/>
                <a:cs typeface="Calibri"/>
                <a:sym typeface="Calibri"/>
              </a:rPr>
              <a:t> of respondents believe that passenger rail service could help address transportation needs along the Front Range.</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93%</a:t>
            </a:r>
            <a:r>
              <a:rPr lang="en-US" sz="1200" dirty="0" smtClean="0">
                <a:solidFill>
                  <a:schemeClr val="dk1"/>
                </a:solidFill>
                <a:latin typeface="+mn-lt"/>
                <a:ea typeface="Calibri"/>
                <a:cs typeface="Calibri"/>
                <a:sym typeface="Calibri"/>
              </a:rPr>
              <a:t> support establishing passenger rail between at least Fort Collins and Pueblo.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92%</a:t>
            </a:r>
            <a:r>
              <a:rPr lang="en-US" sz="1200" dirty="0" smtClean="0">
                <a:solidFill>
                  <a:schemeClr val="dk1"/>
                </a:solidFill>
                <a:latin typeface="+mn-lt"/>
                <a:ea typeface="Calibri"/>
                <a:cs typeface="Calibri"/>
                <a:sym typeface="Calibri"/>
              </a:rPr>
              <a:t> would be interested in using the service if it were available. </a:t>
            </a:r>
            <a:endParaRPr lang="en-US" sz="1200" dirty="0" smtClean="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US" sz="300" b="1" dirty="0" smtClean="0">
              <a:solidFill>
                <a:schemeClr val="dk1"/>
              </a:solidFill>
              <a:latin typeface="+mn-lt"/>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RBI/Magellan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600 responses across the 13 Front Range counties - October 4</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-8</a:t>
            </a:r>
            <a:r>
              <a:rPr lang="en-US" sz="1200" baseline="30000" dirty="0" smtClean="0">
                <a:solidFill>
                  <a:schemeClr val="dk1"/>
                </a:solidFill>
                <a:latin typeface="+mn-lt"/>
                <a:ea typeface="Calibri"/>
                <a:cs typeface="Calibri"/>
                <a:sym typeface="Calibri"/>
              </a:rPr>
              <a:t>th</a:t>
            </a:r>
            <a:endParaRPr lang="en-US" sz="1200" dirty="0" smtClean="0">
              <a:solidFill>
                <a:schemeClr val="dk1"/>
              </a:solidFill>
              <a:latin typeface="+mn-lt"/>
              <a:ea typeface="Calibri"/>
              <a:cs typeface="Calibri"/>
              <a:sym typeface="Calibri"/>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85% total support</a:t>
            </a:r>
            <a:r>
              <a:rPr lang="en-US" sz="1200" dirty="0" smtClean="0">
                <a:solidFill>
                  <a:schemeClr val="dk1"/>
                </a:solidFill>
                <a:latin typeface="+mn-lt"/>
                <a:ea typeface="Calibri"/>
                <a:cs typeface="Calibri"/>
                <a:sym typeface="Calibri"/>
              </a:rPr>
              <a:t> (10% total oppose) passenger rail service as a mode of transportation for residents and communities along the Front Range.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81% total support </a:t>
            </a:r>
            <a:r>
              <a:rPr lang="en-US" sz="1200" dirty="0" smtClean="0">
                <a:solidFill>
                  <a:schemeClr val="dk1"/>
                </a:solidFill>
                <a:latin typeface="+mn-lt"/>
                <a:ea typeface="Calibri"/>
                <a:cs typeface="Calibri"/>
                <a:sym typeface="Calibri"/>
              </a:rPr>
              <a:t>(12% total oppose) a Front Range Passenger Rail service project that would have regularly scheduled train service to major population centers from Fort Collins to Pueblo.</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61% total support </a:t>
            </a:r>
            <a:r>
              <a:rPr lang="en-US" sz="1200" dirty="0" smtClean="0">
                <a:solidFill>
                  <a:schemeClr val="dk1"/>
                </a:solidFill>
                <a:latin typeface="+mn-lt"/>
                <a:ea typeface="Calibri"/>
                <a:cs typeface="Calibri"/>
                <a:sym typeface="Calibri"/>
              </a:rPr>
              <a:t>(27% total oppose) a sales tax increase to fund a Front Range Passenger Rail Service project that would have regularly scheduled train service to major population centers from Fort Collins to Pueblo with an estimated cost of </a:t>
            </a:r>
            <a:r>
              <a:rPr lang="en-US" sz="1200" b="1" dirty="0" smtClean="0">
                <a:solidFill>
                  <a:schemeClr val="dk1"/>
                </a:solidFill>
                <a:latin typeface="+mn-lt"/>
                <a:ea typeface="Calibri"/>
                <a:cs typeface="Calibri"/>
                <a:sym typeface="Calibri"/>
              </a:rPr>
              <a:t>$5 billion</a:t>
            </a:r>
            <a:r>
              <a:rPr lang="en-US" sz="1200" dirty="0" smtClean="0">
                <a:solidFill>
                  <a:schemeClr val="dk1"/>
                </a:solidFill>
                <a:latin typeface="+mn-lt"/>
                <a:ea typeface="Calibri"/>
                <a:cs typeface="Calibri"/>
                <a:sym typeface="Calibri"/>
              </a:rPr>
              <a:t>. </a:t>
            </a:r>
          </a:p>
          <a:p>
            <a:pPr marL="214311" lvl="0" indent="-214311" algn="l" rtl="0">
              <a:lnSpc>
                <a:spcPct val="100000"/>
              </a:lnSpc>
              <a:spcBef>
                <a:spcPts val="0"/>
              </a:spcBef>
              <a:spcAft>
                <a:spcPts val="0"/>
              </a:spcAft>
              <a:buClr>
                <a:schemeClr val="dk1"/>
              </a:buClr>
              <a:buSzPts val="1350"/>
              <a:buChar char="•"/>
            </a:pPr>
            <a:endParaRPr lang="en-US" sz="1200" dirty="0" smtClean="0">
              <a:solidFill>
                <a:schemeClr val="dk1"/>
              </a:solidFill>
              <a:latin typeface="+mn-lt"/>
              <a:cs typeface="Calibri"/>
              <a:sym typeface="Calibri"/>
            </a:endParaRPr>
          </a:p>
          <a:p>
            <a:pPr marL="137160" lvl="0" indent="-137160" algn="l" rtl="0">
              <a:lnSpc>
                <a:spcPct val="100000"/>
              </a:lnSpc>
              <a:spcBef>
                <a:spcPts val="0"/>
              </a:spcBef>
              <a:spcAft>
                <a:spcPts val="0"/>
              </a:spcAft>
              <a:buClr>
                <a:schemeClr val="dk1"/>
              </a:buClr>
              <a:buSzPts val="1125"/>
              <a:buFont typeface="Noto Sans Symbols"/>
              <a:buChar char="▪"/>
            </a:pPr>
            <a:r>
              <a:rPr lang="en-US" sz="1500" dirty="0" smtClean="0">
                <a:solidFill>
                  <a:schemeClr val="dk1"/>
                </a:solidFill>
                <a:highlight>
                  <a:schemeClr val="lt1"/>
                </a:highlight>
                <a:latin typeface="Arial Narrow"/>
                <a:ea typeface="Arial Narrow"/>
                <a:cs typeface="Arial Narrow"/>
                <a:sym typeface="Arial Narrow"/>
              </a:rPr>
              <a:t>Based on a limited number of respondents More than 80 percent of Front Range residents support the concept and would use passenger rail if it was available </a:t>
            </a:r>
            <a:endParaRPr lang="en-US" sz="1350" dirty="0" smtClean="0">
              <a:solidFill>
                <a:schemeClr val="dk1"/>
              </a:solidFill>
              <a:latin typeface="Arial Narrow"/>
              <a:ea typeface="Arial Narrow"/>
              <a:cs typeface="Arial Narrow"/>
              <a:sym typeface="Arial Narrow"/>
            </a:endParaRPr>
          </a:p>
          <a:p>
            <a:pPr marL="137160" lvl="0" indent="-137160" algn="l" rtl="0">
              <a:lnSpc>
                <a:spcPct val="100000"/>
              </a:lnSpc>
              <a:spcBef>
                <a:spcPts val="300"/>
              </a:spcBef>
              <a:spcAft>
                <a:spcPts val="0"/>
              </a:spcAft>
              <a:buClr>
                <a:schemeClr val="dk1"/>
              </a:buClr>
              <a:buSzPts val="1125"/>
              <a:buFont typeface="Noto Sans Symbols"/>
              <a:buChar char="▪"/>
            </a:pPr>
            <a:r>
              <a:rPr lang="en-US" sz="1500" dirty="0" smtClean="0">
                <a:solidFill>
                  <a:schemeClr val="dk1"/>
                </a:solidFill>
                <a:highlight>
                  <a:schemeClr val="lt1"/>
                </a:highlight>
                <a:latin typeface="Arial Narrow"/>
                <a:ea typeface="Arial Narrow"/>
                <a:cs typeface="Arial Narrow"/>
                <a:sym typeface="Arial Narrow"/>
              </a:rPr>
              <a:t>Top reasons for support</a:t>
            </a:r>
            <a:endParaRPr lang="en-US" sz="135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Reduce traffic congestion</a:t>
            </a:r>
            <a:endParaRPr lang="en-US" sz="120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Provide an alternate mode</a:t>
            </a:r>
            <a:endParaRPr lang="en-US" sz="120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Reduce emissions</a:t>
            </a:r>
            <a:endParaRPr lang="en-US" sz="120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Improve access to jobs and economic opportunities (particularly in south)</a:t>
            </a:r>
            <a:endParaRPr lang="en-US" sz="1200" dirty="0" smtClean="0">
              <a:solidFill>
                <a:schemeClr val="dk1"/>
              </a:solidFill>
              <a:latin typeface="Arial Narrow"/>
              <a:ea typeface="Arial Narrow"/>
              <a:cs typeface="Arial Narrow"/>
              <a:sym typeface="Arial Narrow"/>
            </a:endParaRPr>
          </a:p>
          <a:p>
            <a:pPr marL="137160" lvl="0" indent="-137160" algn="l" rtl="0">
              <a:lnSpc>
                <a:spcPct val="100000"/>
              </a:lnSpc>
              <a:spcBef>
                <a:spcPts val="300"/>
              </a:spcBef>
              <a:spcAft>
                <a:spcPts val="0"/>
              </a:spcAft>
              <a:buClr>
                <a:schemeClr val="dk1"/>
              </a:buClr>
              <a:buSzPts val="1125"/>
              <a:buFont typeface="Noto Sans Symbols"/>
              <a:buChar char="▪"/>
            </a:pPr>
            <a:r>
              <a:rPr lang="en-US" sz="1500" dirty="0" smtClean="0">
                <a:solidFill>
                  <a:schemeClr val="dk1"/>
                </a:solidFill>
                <a:highlight>
                  <a:schemeClr val="lt1"/>
                </a:highlight>
                <a:latin typeface="Arial Narrow"/>
                <a:ea typeface="Arial Narrow"/>
                <a:cs typeface="Arial Narrow"/>
                <a:sym typeface="Arial Narrow"/>
              </a:rPr>
              <a:t>Addressing impacts of growth and improving roads and transportation system is one of the most important issues for Front Range voters (after health care and education)</a:t>
            </a:r>
            <a:endParaRPr lang="en-US" dirty="0" smtClean="0"/>
          </a:p>
          <a:p>
            <a:endParaRPr lang="en-US" dirty="0" smtClean="0"/>
          </a:p>
          <a:p>
            <a:pPr marL="214311" lvl="0" indent="-214311" algn="l" rtl="0">
              <a:lnSpc>
                <a:spcPct val="100000"/>
              </a:lnSpc>
              <a:spcBef>
                <a:spcPts val="0"/>
              </a:spcBef>
              <a:spcAft>
                <a:spcPts val="0"/>
              </a:spcAft>
              <a:buClr>
                <a:schemeClr val="dk1"/>
              </a:buClr>
              <a:buSzPts val="1350"/>
              <a:buChar char="•"/>
            </a:pPr>
            <a:endParaRPr lang="en-US" sz="1600" dirty="0" smtClean="0">
              <a:solidFill>
                <a:schemeClr val="dk2"/>
              </a:solidFill>
            </a:endParaRP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17</a:t>
            </a:fld>
            <a:endParaRPr lang="en-US"/>
          </a:p>
        </p:txBody>
      </p:sp>
    </p:spTree>
    <p:extLst>
      <p:ext uri="{BB962C8B-B14F-4D97-AF65-F5344CB8AC3E}">
        <p14:creationId xmlns:p14="http://schemas.microsoft.com/office/powerpoint/2010/main" val="378146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Online </a:t>
            </a:r>
            <a:r>
              <a:rPr lang="en-US" sz="1400" b="1" dirty="0" err="1" smtClean="0">
                <a:solidFill>
                  <a:srgbClr val="4F81BD"/>
                </a:solidFill>
                <a:latin typeface="+mn-lt"/>
                <a:ea typeface="Calibri"/>
                <a:cs typeface="Calibri"/>
                <a:sym typeface="Calibri"/>
              </a:rPr>
              <a:t>MetroQuest</a:t>
            </a:r>
            <a:r>
              <a:rPr lang="en-US" sz="1400" b="1" dirty="0" smtClean="0">
                <a:solidFill>
                  <a:srgbClr val="4F81BD"/>
                </a:solidFill>
                <a:latin typeface="+mn-lt"/>
                <a:ea typeface="Calibri"/>
                <a:cs typeface="Calibri"/>
                <a:sym typeface="Calibri"/>
              </a:rPr>
              <a:t>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6,965 total respondents over 71 days; July 22</a:t>
            </a:r>
            <a:r>
              <a:rPr lang="en-US" sz="1200" baseline="30000" dirty="0" smtClean="0">
                <a:solidFill>
                  <a:schemeClr val="dk1"/>
                </a:solidFill>
                <a:latin typeface="+mn-lt"/>
                <a:ea typeface="Calibri"/>
                <a:cs typeface="Calibri"/>
                <a:sym typeface="Calibri"/>
              </a:rPr>
              <a:t>nd</a:t>
            </a:r>
            <a:r>
              <a:rPr lang="en-US" sz="1200" dirty="0" smtClean="0">
                <a:solidFill>
                  <a:schemeClr val="dk1"/>
                </a:solidFill>
                <a:latin typeface="+mn-lt"/>
                <a:ea typeface="Calibri"/>
                <a:cs typeface="Calibri"/>
                <a:sym typeface="Calibri"/>
              </a:rPr>
              <a:t>—September 30</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 2019.</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95%</a:t>
            </a:r>
            <a:r>
              <a:rPr lang="en-US" sz="1200" dirty="0" smtClean="0">
                <a:solidFill>
                  <a:schemeClr val="dk1"/>
                </a:solidFill>
                <a:latin typeface="+mn-lt"/>
                <a:ea typeface="Calibri"/>
                <a:cs typeface="Calibri"/>
                <a:sym typeface="Calibri"/>
              </a:rPr>
              <a:t> of respondents believe that passenger rail service could help address transportation needs along the Front Range.</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93%</a:t>
            </a:r>
            <a:r>
              <a:rPr lang="en-US" sz="1200" dirty="0" smtClean="0">
                <a:solidFill>
                  <a:schemeClr val="dk1"/>
                </a:solidFill>
                <a:latin typeface="+mn-lt"/>
                <a:ea typeface="Calibri"/>
                <a:cs typeface="Calibri"/>
                <a:sym typeface="Calibri"/>
              </a:rPr>
              <a:t> support establishing passenger rail between at least Fort Collins and Pueblo.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92%</a:t>
            </a:r>
            <a:r>
              <a:rPr lang="en-US" sz="1200" dirty="0" smtClean="0">
                <a:solidFill>
                  <a:schemeClr val="dk1"/>
                </a:solidFill>
                <a:latin typeface="+mn-lt"/>
                <a:ea typeface="Calibri"/>
                <a:cs typeface="Calibri"/>
                <a:sym typeface="Calibri"/>
              </a:rPr>
              <a:t> would be interested in using the service if it were available. </a:t>
            </a:r>
            <a:endParaRPr lang="en-US" sz="1200" dirty="0" smtClean="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US" sz="300" b="1" dirty="0" smtClean="0">
              <a:solidFill>
                <a:schemeClr val="dk1"/>
              </a:solidFill>
              <a:latin typeface="+mn-lt"/>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RBI/Magellan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600 responses across the 13 Front Range counties - October 4</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-8</a:t>
            </a:r>
            <a:r>
              <a:rPr lang="en-US" sz="1200" baseline="30000" dirty="0" smtClean="0">
                <a:solidFill>
                  <a:schemeClr val="dk1"/>
                </a:solidFill>
                <a:latin typeface="+mn-lt"/>
                <a:ea typeface="Calibri"/>
                <a:cs typeface="Calibri"/>
                <a:sym typeface="Calibri"/>
              </a:rPr>
              <a:t>th</a:t>
            </a:r>
            <a:endParaRPr lang="en-US" sz="1200" dirty="0" smtClean="0">
              <a:solidFill>
                <a:schemeClr val="dk1"/>
              </a:solidFill>
              <a:latin typeface="+mn-lt"/>
              <a:ea typeface="Calibri"/>
              <a:cs typeface="Calibri"/>
              <a:sym typeface="Calibri"/>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85% total support</a:t>
            </a:r>
            <a:r>
              <a:rPr lang="en-US" sz="1200" dirty="0" smtClean="0">
                <a:solidFill>
                  <a:schemeClr val="dk1"/>
                </a:solidFill>
                <a:latin typeface="+mn-lt"/>
                <a:ea typeface="Calibri"/>
                <a:cs typeface="Calibri"/>
                <a:sym typeface="Calibri"/>
              </a:rPr>
              <a:t> (10% total oppose) passenger rail service as a mode of transportation for residents and communities along the Front Range.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81% total support </a:t>
            </a:r>
            <a:r>
              <a:rPr lang="en-US" sz="1200" dirty="0" smtClean="0">
                <a:solidFill>
                  <a:schemeClr val="dk1"/>
                </a:solidFill>
                <a:latin typeface="+mn-lt"/>
                <a:ea typeface="Calibri"/>
                <a:cs typeface="Calibri"/>
                <a:sym typeface="Calibri"/>
              </a:rPr>
              <a:t>(12% total oppose) a Front Range Passenger Rail service project that would have regularly scheduled train service to major population centers from Fort Collins to Pueblo.</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61% total support </a:t>
            </a:r>
            <a:r>
              <a:rPr lang="en-US" sz="1200" dirty="0" smtClean="0">
                <a:solidFill>
                  <a:schemeClr val="dk1"/>
                </a:solidFill>
                <a:latin typeface="+mn-lt"/>
                <a:ea typeface="Calibri"/>
                <a:cs typeface="Calibri"/>
                <a:sym typeface="Calibri"/>
              </a:rPr>
              <a:t>(27% total oppose) a sales tax increase to fund a Front Range Passenger Rail Service project that would have regularly scheduled train service to major population centers from Fort Collins to Pueblo with an estimated cost of </a:t>
            </a:r>
            <a:r>
              <a:rPr lang="en-US" sz="1200" b="1" dirty="0" smtClean="0">
                <a:solidFill>
                  <a:schemeClr val="dk1"/>
                </a:solidFill>
                <a:latin typeface="+mn-lt"/>
                <a:ea typeface="Calibri"/>
                <a:cs typeface="Calibri"/>
                <a:sym typeface="Calibri"/>
              </a:rPr>
              <a:t>$5 billion</a:t>
            </a:r>
            <a:r>
              <a:rPr lang="en-US" sz="1200" dirty="0" smtClean="0">
                <a:solidFill>
                  <a:schemeClr val="dk1"/>
                </a:solidFill>
                <a:latin typeface="+mn-lt"/>
                <a:ea typeface="Calibri"/>
                <a:cs typeface="Calibri"/>
                <a:sym typeface="Calibri"/>
              </a:rPr>
              <a:t>. </a:t>
            </a:r>
            <a:endParaRPr lang="en-US" sz="1600" dirty="0" smtClean="0">
              <a:solidFill>
                <a:schemeClr val="dk2"/>
              </a:solidFill>
            </a:endParaRP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18</a:t>
            </a:fld>
            <a:endParaRPr lang="en-US"/>
          </a:p>
        </p:txBody>
      </p:sp>
    </p:spTree>
    <p:extLst>
      <p:ext uri="{BB962C8B-B14F-4D97-AF65-F5344CB8AC3E}">
        <p14:creationId xmlns:p14="http://schemas.microsoft.com/office/powerpoint/2010/main" val="4573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Get coalition member input on (1) how FRPR will benefit their region, (2) Project Process and Engagement Approach, (3) Alternatives, (4) Purpose and Need, and (5) Local Issues</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Have a station for each item, members rotate through, providing input</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Station leads report out key findings to full group</a:t>
            </a:r>
            <a:endParaRPr lang="en-US" dirty="0">
              <a:solidFill>
                <a:schemeClr val="dk1"/>
              </a:solidFill>
            </a:endParaRPr>
          </a:p>
        </p:txBody>
      </p:sp>
      <p:sp>
        <p:nvSpPr>
          <p:cNvPr id="4" name="Slide Number Placeholder 3"/>
          <p:cNvSpPr>
            <a:spLocks noGrp="1"/>
          </p:cNvSpPr>
          <p:nvPr>
            <p:ph type="sldNum" sz="quarter" idx="10"/>
          </p:nvPr>
        </p:nvSpPr>
        <p:spPr/>
        <p:txBody>
          <a:bodyPr/>
          <a:lstStyle/>
          <a:p>
            <a:fld id="{8A33E003-EF45-4281-B7F3-C38D24FC82FE}" type="slidenum">
              <a:rPr lang="en-US" smtClean="0"/>
              <a:t>19</a:t>
            </a:fld>
            <a:endParaRPr lang="en-US"/>
          </a:p>
        </p:txBody>
      </p:sp>
    </p:spTree>
    <p:extLst>
      <p:ext uri="{BB962C8B-B14F-4D97-AF65-F5344CB8AC3E}">
        <p14:creationId xmlns:p14="http://schemas.microsoft.com/office/powerpoint/2010/main" val="162583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Post-It Note Exercise</a:t>
            </a:r>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20</a:t>
            </a:fld>
            <a:endParaRPr lang="en-US"/>
          </a:p>
        </p:txBody>
      </p:sp>
    </p:spTree>
    <p:extLst>
      <p:ext uri="{BB962C8B-B14F-4D97-AF65-F5344CB8AC3E}">
        <p14:creationId xmlns:p14="http://schemas.microsoft.com/office/powerpoint/2010/main" val="63632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Char char="●"/>
            </a:pPr>
            <a:endParaRPr lang="en-US" dirty="0">
              <a:solidFill>
                <a:schemeClr val="dk1"/>
              </a:solidFill>
            </a:endParaRPr>
          </a:p>
        </p:txBody>
      </p:sp>
      <p:sp>
        <p:nvSpPr>
          <p:cNvPr id="4" name="Slide Number Placeholder 3"/>
          <p:cNvSpPr>
            <a:spLocks noGrp="1"/>
          </p:cNvSpPr>
          <p:nvPr>
            <p:ph type="sldNum" sz="quarter" idx="10"/>
          </p:nvPr>
        </p:nvSpPr>
        <p:spPr/>
        <p:txBody>
          <a:bodyPr/>
          <a:lstStyle/>
          <a:p>
            <a:fld id="{8A33E003-EF45-4281-B7F3-C38D24FC82FE}" type="slidenum">
              <a:rPr lang="en-US" smtClean="0"/>
              <a:t>21</a:t>
            </a:fld>
            <a:endParaRPr lang="en-US"/>
          </a:p>
        </p:txBody>
      </p:sp>
    </p:spTree>
    <p:extLst>
      <p:ext uri="{BB962C8B-B14F-4D97-AF65-F5344CB8AC3E}">
        <p14:creationId xmlns:p14="http://schemas.microsoft.com/office/powerpoint/2010/main" val="257473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3E003-EF45-4281-B7F3-C38D24FC82FE}" type="slidenum">
              <a:rPr lang="en-US" smtClean="0"/>
              <a:t>4</a:t>
            </a:fld>
            <a:endParaRPr lang="en-US"/>
          </a:p>
        </p:txBody>
      </p:sp>
    </p:spTree>
    <p:extLst>
      <p:ext uri="{BB962C8B-B14F-4D97-AF65-F5344CB8AC3E}">
        <p14:creationId xmlns:p14="http://schemas.microsoft.com/office/powerpoint/2010/main" val="373933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23</a:t>
            </a:fld>
            <a:endParaRPr lang="en-US"/>
          </a:p>
        </p:txBody>
      </p:sp>
    </p:spTree>
    <p:extLst>
      <p:ext uri="{BB962C8B-B14F-4D97-AF65-F5344CB8AC3E}">
        <p14:creationId xmlns:p14="http://schemas.microsoft.com/office/powerpoint/2010/main" val="397828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22222"/>
                </a:solidFill>
                <a:highlight>
                  <a:srgbClr val="FFFFFF"/>
                </a:highlight>
              </a:rPr>
              <a:t>To understand local interests, we are forming Segment Stakeholder Coalitions. The coalition consists of experts, advocates, and community members that are charged with providing input on the project’s processes and outcomes. Input from the segment coalitions will be included in the overall project documentation and are a key consideration for decision-making by the project team and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5</a:t>
            </a:fld>
            <a:endParaRPr lang="en-US"/>
          </a:p>
        </p:txBody>
      </p:sp>
    </p:spTree>
    <p:extLst>
      <p:ext uri="{BB962C8B-B14F-4D97-AF65-F5344CB8AC3E}">
        <p14:creationId xmlns:p14="http://schemas.microsoft.com/office/powerpoint/2010/main" val="32449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Interregional Connectivity Study: Interoperability Report (2017)</a:t>
            </a:r>
          </a:p>
          <a:p>
            <a:pPr marL="0" lvl="0" indent="0" algn="l" rtl="0">
              <a:lnSpc>
                <a:spcPct val="100000"/>
              </a:lnSpc>
              <a:spcBef>
                <a:spcPts val="0"/>
              </a:spcBef>
              <a:spcAft>
                <a:spcPts val="0"/>
              </a:spcAft>
              <a:buSzPts val="1100"/>
              <a:buNone/>
            </a:pPr>
            <a:r>
              <a:rPr lang="en-US" dirty="0" smtClean="0"/>
              <a:t>Explored operating HST on RTD track through metro Denver. Three alternative alignments were considered, including routes through Denver Union Station (DUS), DEN, and connections between. </a:t>
            </a:r>
          </a:p>
          <a:p>
            <a:pPr marL="0" lvl="0" indent="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r>
              <a:rPr lang="en-US" dirty="0" smtClean="0"/>
              <a:t>The alternative connecting through DEN was determined to best meet project goals based on ridership, travel time, interoperability issues, rail technologies, capital and operating costs.</a:t>
            </a:r>
          </a:p>
          <a:p>
            <a:pPr marL="0" lvl="0" indent="0" algn="l" rtl="0">
              <a:lnSpc>
                <a:spcPct val="100000"/>
              </a:lnSpc>
              <a:spcBef>
                <a:spcPts val="0"/>
              </a:spcBef>
              <a:spcAft>
                <a:spcPts val="0"/>
              </a:spcAft>
              <a:buSzPts val="1100"/>
              <a:buNone/>
            </a:pPr>
            <a:endParaRPr lang="en-US" b="1" dirty="0" smtClean="0"/>
          </a:p>
          <a:p>
            <a:pPr marL="0" lvl="0" indent="0" algn="l" rtl="0">
              <a:lnSpc>
                <a:spcPct val="100000"/>
              </a:lnSpc>
              <a:spcBef>
                <a:spcPts val="0"/>
              </a:spcBef>
              <a:spcAft>
                <a:spcPts val="0"/>
              </a:spcAft>
              <a:buSzPts val="1100"/>
              <a:buNone/>
            </a:pPr>
            <a:endParaRPr lang="en-US" b="1" dirty="0" smtClean="0"/>
          </a:p>
          <a:p>
            <a:pPr marL="0" lvl="0" indent="0" algn="l" rtl="0">
              <a:lnSpc>
                <a:spcPct val="100000"/>
              </a:lnSpc>
              <a:spcBef>
                <a:spcPts val="0"/>
              </a:spcBef>
              <a:spcAft>
                <a:spcPts val="0"/>
              </a:spcAft>
              <a:buSzPts val="1100"/>
              <a:buNone/>
            </a:pPr>
            <a:r>
              <a:rPr lang="en-US" b="1" dirty="0" smtClean="0"/>
              <a:t>I-25 South PEL: Monument to 470</a:t>
            </a:r>
            <a:endParaRPr lang="en-US" dirty="0" smtClean="0"/>
          </a:p>
          <a:p>
            <a:pPr marL="0" lvl="0" indent="0" algn="l" rtl="0">
              <a:lnSpc>
                <a:spcPct val="100000"/>
              </a:lnSpc>
              <a:spcBef>
                <a:spcPts val="0"/>
              </a:spcBef>
              <a:spcAft>
                <a:spcPts val="0"/>
              </a:spcAft>
              <a:buSzPts val="1100"/>
              <a:buNone/>
            </a:pPr>
            <a:r>
              <a:rPr lang="en-US" dirty="0" smtClean="0"/>
              <a:t>Incorporated ICS-recommended passenger rail alignment. Study documented conflicts and potential future considerations for passenger rail.</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6</a:t>
            </a:fld>
            <a:endParaRPr lang="en-US"/>
          </a:p>
        </p:txBody>
      </p:sp>
    </p:spTree>
    <p:extLst>
      <p:ext uri="{BB962C8B-B14F-4D97-AF65-F5344CB8AC3E}">
        <p14:creationId xmlns:p14="http://schemas.microsoft.com/office/powerpoint/2010/main" val="23122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David and Mandy have these slides from FRA presentation </a:t>
            </a:r>
          </a:p>
          <a:p>
            <a:pPr marL="0" lvl="0" indent="0" algn="l" rtl="0">
              <a:lnSpc>
                <a:spcPct val="100000"/>
              </a:lnSpc>
              <a:spcBef>
                <a:spcPts val="0"/>
              </a:spcBef>
              <a:spcAft>
                <a:spcPts val="0"/>
              </a:spcAft>
              <a:buSzPts val="1100"/>
              <a:buNone/>
            </a:pPr>
            <a:endParaRPr lang="en-US" dirty="0" smtClean="0"/>
          </a:p>
          <a:p>
            <a:pPr marL="0" lvl="0" indent="0" algn="l" rtl="0">
              <a:lnSpc>
                <a:spcPct val="115000"/>
              </a:lnSpc>
              <a:spcBef>
                <a:spcPts val="0"/>
              </a:spcBef>
              <a:spcAft>
                <a:spcPts val="0"/>
              </a:spcAft>
              <a:buNone/>
            </a:pPr>
            <a:r>
              <a:rPr lang="en-US" sz="1200" dirty="0" smtClean="0">
                <a:solidFill>
                  <a:schemeClr val="dk2"/>
                </a:solidFill>
              </a:rPr>
              <a:t>Rail Commission</a:t>
            </a:r>
          </a:p>
          <a:p>
            <a:pPr marL="457200" lvl="0" indent="-304800" algn="l" rtl="0">
              <a:spcBef>
                <a:spcPts val="0"/>
              </a:spcBef>
              <a:spcAft>
                <a:spcPts val="0"/>
              </a:spcAft>
              <a:buClr>
                <a:schemeClr val="dk1"/>
              </a:buClr>
              <a:buSzPts val="1200"/>
              <a:buChar char="●"/>
            </a:pPr>
            <a:r>
              <a:rPr lang="en-US" sz="1200" dirty="0" smtClean="0">
                <a:solidFill>
                  <a:schemeClr val="dk1"/>
                </a:solidFill>
              </a:rPr>
              <a:t>Legislative direction (SB 17-153) to facilitate implementation of passenger rail along the Front Range</a:t>
            </a:r>
          </a:p>
          <a:p>
            <a:pPr marL="457200" lvl="0" indent="-304800" algn="l" rtl="0">
              <a:spcBef>
                <a:spcPts val="0"/>
              </a:spcBef>
              <a:spcAft>
                <a:spcPts val="0"/>
              </a:spcAft>
              <a:buClr>
                <a:schemeClr val="dk1"/>
              </a:buClr>
              <a:buSzPts val="1200"/>
              <a:buChar char="●"/>
            </a:pPr>
            <a:r>
              <a:rPr lang="en-US" sz="1200" dirty="0" smtClean="0">
                <a:solidFill>
                  <a:schemeClr val="dk1"/>
                </a:solidFill>
              </a:rPr>
              <a:t>Independent Commission, housed under CDOT </a:t>
            </a:r>
          </a:p>
          <a:p>
            <a:pPr marL="457200" lvl="0" indent="-304800" algn="l" rtl="0">
              <a:spcBef>
                <a:spcPts val="0"/>
              </a:spcBef>
              <a:spcAft>
                <a:spcPts val="0"/>
              </a:spcAft>
              <a:buClr>
                <a:schemeClr val="dk1"/>
              </a:buClr>
              <a:buSzPts val="1200"/>
              <a:buChar char="●"/>
            </a:pPr>
            <a:r>
              <a:rPr lang="en-US" sz="1200" dirty="0" smtClean="0">
                <a:solidFill>
                  <a:schemeClr val="dk1"/>
                </a:solidFill>
              </a:rPr>
              <a:t>11 voting Commissioners </a:t>
            </a:r>
          </a:p>
          <a:p>
            <a:pPr marL="457200" lvl="0" indent="-304800" algn="l" rtl="0">
              <a:spcBef>
                <a:spcPts val="0"/>
              </a:spcBef>
              <a:spcAft>
                <a:spcPts val="0"/>
              </a:spcAft>
              <a:buClr>
                <a:schemeClr val="dk1"/>
              </a:buClr>
              <a:buSzPts val="1200"/>
              <a:buChar char="●"/>
            </a:pPr>
            <a:r>
              <a:rPr lang="en-US" sz="1200" dirty="0" smtClean="0">
                <a:solidFill>
                  <a:schemeClr val="dk1"/>
                </a:solidFill>
              </a:rPr>
              <a:t>3 non-voting advisors</a:t>
            </a:r>
          </a:p>
          <a:p>
            <a:pPr marL="457200" lvl="0" indent="-304800" algn="l" rtl="0">
              <a:spcBef>
                <a:spcPts val="0"/>
              </a:spcBef>
              <a:spcAft>
                <a:spcPts val="0"/>
              </a:spcAft>
              <a:buClr>
                <a:schemeClr val="dk1"/>
              </a:buClr>
              <a:buSzPts val="1200"/>
              <a:buChar char="●"/>
            </a:pPr>
            <a:r>
              <a:rPr lang="en-US" sz="1200" dirty="0" smtClean="0">
                <a:solidFill>
                  <a:schemeClr val="dk1"/>
                </a:solidFill>
              </a:rPr>
              <a:t>Groups represented: PPACG, DRCOG, UP, PACOG, NFRMPO, South County Community Member, Passenger Rail Advocate, BNSF, SCCOG, RTD, CDOT (non-voting), Amtrak (non-voting), Cheyenne Chamber of Commerce (non-voting)</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7</a:t>
            </a:fld>
            <a:endParaRPr lang="en-US"/>
          </a:p>
        </p:txBody>
      </p:sp>
    </p:spTree>
    <p:extLst>
      <p:ext uri="{BB962C8B-B14F-4D97-AF65-F5344CB8AC3E}">
        <p14:creationId xmlns:p14="http://schemas.microsoft.com/office/powerpoint/2010/main" val="80943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David and Mandy have these slides from FRA presentation </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8</a:t>
            </a:fld>
            <a:endParaRPr lang="en-US"/>
          </a:p>
        </p:txBody>
      </p:sp>
    </p:spTree>
    <p:extLst>
      <p:ext uri="{BB962C8B-B14F-4D97-AF65-F5344CB8AC3E}">
        <p14:creationId xmlns:p14="http://schemas.microsoft.com/office/powerpoint/2010/main" val="5296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3E003-EF45-4281-B7F3-C38D24FC82FE}" type="slidenum">
              <a:rPr lang="en-US" smtClean="0"/>
              <a:t>9</a:t>
            </a:fld>
            <a:endParaRPr lang="en-US"/>
          </a:p>
        </p:txBody>
      </p:sp>
    </p:spTree>
    <p:extLst>
      <p:ext uri="{BB962C8B-B14F-4D97-AF65-F5344CB8AC3E}">
        <p14:creationId xmlns:p14="http://schemas.microsoft.com/office/powerpoint/2010/main" val="104165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Following Slides 7 - 9:</a:t>
            </a:r>
          </a:p>
          <a:p>
            <a:pPr marL="0" lvl="0" indent="0" algn="l" rtl="0">
              <a:lnSpc>
                <a:spcPct val="100000"/>
              </a:lnSpc>
              <a:spcBef>
                <a:spcPts val="0"/>
              </a:spcBef>
              <a:spcAft>
                <a:spcPts val="0"/>
              </a:spcAft>
              <a:buClr>
                <a:schemeClr val="dk1"/>
              </a:buClr>
              <a:buSzPts val="1100"/>
              <a:buFont typeface="Arial"/>
              <a:buNone/>
            </a:pPr>
            <a:r>
              <a:rPr lang="en-US" sz="1200" dirty="0" smtClean="0">
                <a:solidFill>
                  <a:srgbClr val="FF0000"/>
                </a:solidFill>
              </a:rPr>
              <a:t>Plenary discussion regarding project parameters and questions? </a:t>
            </a:r>
          </a:p>
          <a:p>
            <a:pPr marL="0" lvl="0" indent="0" algn="l" rtl="0">
              <a:lnSpc>
                <a:spcPct val="100000"/>
              </a:lnSpc>
              <a:spcBef>
                <a:spcPts val="0"/>
              </a:spcBef>
              <a:spcAft>
                <a:spcPts val="0"/>
              </a:spcAft>
              <a:buClr>
                <a:schemeClr val="dk1"/>
              </a:buClr>
              <a:buSzPts val="1100"/>
              <a:buFont typeface="Arial"/>
              <a:buNone/>
            </a:pPr>
            <a:endParaRPr lang="en-US" sz="1200" dirty="0" smtClean="0">
              <a:solidFill>
                <a:srgbClr val="FF0000"/>
              </a:solidFill>
            </a:endParaRPr>
          </a:p>
          <a:p>
            <a:pPr marL="0" lvl="0" indent="0" algn="l" rtl="0">
              <a:lnSpc>
                <a:spcPct val="100000"/>
              </a:lnSpc>
              <a:spcBef>
                <a:spcPts val="0"/>
              </a:spcBef>
              <a:spcAft>
                <a:spcPts val="0"/>
              </a:spcAft>
              <a:buSzPts val="1100"/>
              <a:buNone/>
            </a:pPr>
            <a:r>
              <a:rPr lang="en-US" sz="1200" dirty="0" smtClean="0">
                <a:solidFill>
                  <a:srgbClr val="FF0000"/>
                </a:solidFill>
              </a:rPr>
              <a:t>Do you agree with the purpose, needs, goals? What else would you add?</a:t>
            </a:r>
          </a:p>
          <a:p>
            <a:pPr marL="0" lvl="0" indent="0" algn="l" rtl="0">
              <a:lnSpc>
                <a:spcPct val="100000"/>
              </a:lnSpc>
              <a:spcBef>
                <a:spcPts val="0"/>
              </a:spcBef>
              <a:spcAft>
                <a:spcPts val="0"/>
              </a:spcAft>
              <a:buSzPts val="1100"/>
              <a:buNone/>
            </a:pPr>
            <a:endParaRPr lang="en-US" sz="1200" dirty="0" smtClean="0">
              <a:solidFill>
                <a:srgbClr val="FF0000"/>
              </a:solidFill>
            </a:endParaRPr>
          </a:p>
          <a:p>
            <a:pPr marL="0" lvl="0" indent="0" algn="l" rtl="0">
              <a:lnSpc>
                <a:spcPct val="100000"/>
              </a:lnSpc>
              <a:spcBef>
                <a:spcPts val="0"/>
              </a:spcBef>
              <a:spcAft>
                <a:spcPts val="0"/>
              </a:spcAft>
              <a:buClr>
                <a:schemeClr val="dk1"/>
              </a:buClr>
              <a:buSzPts val="1100"/>
              <a:buFont typeface="Arial"/>
              <a:buNone/>
            </a:pPr>
            <a:r>
              <a:rPr lang="en-US" sz="1200" dirty="0" smtClean="0">
                <a:solidFill>
                  <a:srgbClr val="FF0000"/>
                </a:solidFill>
              </a:rPr>
              <a:t>Outcome: get concurrence or suggestions for purpose and objectives</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10</a:t>
            </a:fld>
            <a:endParaRPr lang="en-US"/>
          </a:p>
        </p:txBody>
      </p:sp>
    </p:spTree>
    <p:extLst>
      <p:ext uri="{BB962C8B-B14F-4D97-AF65-F5344CB8AC3E}">
        <p14:creationId xmlns:p14="http://schemas.microsoft.com/office/powerpoint/2010/main" val="64525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3E003-EF45-4281-B7F3-C38D24FC82FE}" type="slidenum">
              <a:rPr lang="en-US" smtClean="0"/>
              <a:t>11</a:t>
            </a:fld>
            <a:endParaRPr lang="en-US"/>
          </a:p>
        </p:txBody>
      </p:sp>
    </p:spTree>
    <p:extLst>
      <p:ext uri="{BB962C8B-B14F-4D97-AF65-F5344CB8AC3E}">
        <p14:creationId xmlns:p14="http://schemas.microsoft.com/office/powerpoint/2010/main" val="277518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5" name="Rectangle 4"/>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8" name="Rectangle 7"/>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11" name="Rectangle 10"/>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6"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5"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9"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7221945"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21" name="Rectangle 20"/>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p:cNvSpPr>
            <a:spLocks noEditPoints="1"/>
          </p:cNvSpPr>
          <p:nvPr userDrawn="1"/>
        </p:nvSpPr>
        <p:spPr bwMode="auto">
          <a:xfrm>
            <a:off x="4032676" y="313134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13193704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8"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33166973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3"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42237397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38160399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1"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51076683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5"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13275971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Header Content C">
    <p:spTree>
      <p:nvGrpSpPr>
        <p:cNvPr id="1" name=""/>
        <p:cNvGrpSpPr/>
        <p:nvPr/>
      </p:nvGrpSpPr>
      <p:grpSpPr>
        <a:xfrm>
          <a:off x="0" y="0"/>
          <a:ext cx="0" cy="0"/>
          <a:chOff x="0" y="0"/>
          <a:chExt cx="0" cy="0"/>
        </a:xfrm>
      </p:grpSpPr>
      <p:sp>
        <p:nvSpPr>
          <p:cNvPr id="8"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8616005"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3"/>
          <p:cNvSpPr>
            <a:spLocks noGrp="1"/>
          </p:cNvSpPr>
          <p:nvPr>
            <p:ph type="title" hasCustomPrompt="1"/>
          </p:nvPr>
        </p:nvSpPr>
        <p:spPr>
          <a:xfrm>
            <a:off x="0" y="0"/>
            <a:ext cx="860425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81385830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Header Content D">
    <p:spTree>
      <p:nvGrpSpPr>
        <p:cNvPr id="1" name=""/>
        <p:cNvGrpSpPr/>
        <p:nvPr/>
      </p:nvGrpSpPr>
      <p:grpSpPr>
        <a:xfrm>
          <a:off x="0" y="0"/>
          <a:ext cx="0" cy="0"/>
          <a:chOff x="0" y="0"/>
          <a:chExt cx="0" cy="0"/>
        </a:xfrm>
      </p:grpSpPr>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33762914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Header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21365008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17712226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Header Content A">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1755" y="1142269"/>
            <a:ext cx="4309593"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303713" y="1142269"/>
            <a:ext cx="4840287"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303713" y="0"/>
            <a:ext cx="4840288"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Tree>
    <p:extLst>
      <p:ext uri="{BB962C8B-B14F-4D97-AF65-F5344CB8AC3E}">
        <p14:creationId xmlns:p14="http://schemas.microsoft.com/office/powerpoint/2010/main" val="97924951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3" y="1"/>
            <a:ext cx="4300537" cy="630872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1" y="1"/>
            <a:ext cx="4303713" cy="317288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8604250" y="3172886"/>
            <a:ext cx="539750" cy="3135839"/>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1" y="6308725"/>
            <a:ext cx="4303713" cy="549193"/>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1" name="Title 3"/>
          <p:cNvSpPr>
            <a:spLocks noGrp="1"/>
          </p:cNvSpPr>
          <p:nvPr>
            <p:ph type="title" hasCustomPrompt="1"/>
          </p:nvPr>
        </p:nvSpPr>
        <p:spPr>
          <a:xfrm>
            <a:off x="117020" y="3435349"/>
            <a:ext cx="4178755" cy="2006600"/>
          </a:xfrm>
        </p:spPr>
        <p:txBody>
          <a:bodyPr anchor="ctr">
            <a:noAutofit/>
          </a:bodyPr>
          <a:lstStyle>
            <a:lvl1pPr>
              <a:lnSpc>
                <a:spcPts val="3200"/>
              </a:lnSpc>
              <a:defRPr sz="3200" baseline="0"/>
            </a:lvl1pPr>
          </a:lstStyle>
          <a:p>
            <a:r>
              <a:rPr lang="en-US" dirty="0" smtClean="0"/>
              <a:t>Click here to edit header</a:t>
            </a:r>
            <a:endParaRPr lang="en-US" dirty="0"/>
          </a:p>
        </p:txBody>
      </p:sp>
      <p:sp>
        <p:nvSpPr>
          <p:cNvPr id="13" name="Freeform 6"/>
          <p:cNvSpPr>
            <a:spLocks noChangeAspect="1" noEditPoints="1"/>
          </p:cNvSpPr>
          <p:nvPr userDrawn="1"/>
        </p:nvSpPr>
        <p:spPr bwMode="auto">
          <a:xfrm>
            <a:off x="387352" y="5738316"/>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335811946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er Content B">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1755" y="1142269"/>
            <a:ext cx="4309593"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572000" y="1142269"/>
            <a:ext cx="4572000"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571999" y="0"/>
            <a:ext cx="4572001"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
        <p:nvSpPr>
          <p:cNvPr id="7"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2"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3"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3143609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096304"/>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1755" y="1903364"/>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1" y="4251"/>
            <a:ext cx="4303713"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77009185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1" y="1094328"/>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1755" y="1901388"/>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1" y="2275"/>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4308463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90598"/>
            <a:ext cx="860425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7658"/>
            <a:ext cx="861600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455"/>
            <a:ext cx="8604250" cy="1164167"/>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5"/>
            <a:ext cx="539750" cy="368511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45210525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84498"/>
            <a:ext cx="9143264"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1558"/>
            <a:ext cx="915575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7555"/>
            <a:ext cx="9143264" cy="1164167"/>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indent="0">
              <a:buNone/>
              <a:defRPr sz="1400"/>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95691078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eader Content C">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7" name="Text Placeholder 4"/>
          <p:cNvSpPr>
            <a:spLocks noGrp="1"/>
          </p:cNvSpPr>
          <p:nvPr>
            <p:ph type="body" sz="quarter" idx="15" hasCustomPrompt="1"/>
          </p:nvPr>
        </p:nvSpPr>
        <p:spPr>
          <a:xfrm>
            <a:off x="1" y="1086945"/>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4005"/>
            <a:ext cx="4315468"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5108"/>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6945"/>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4005"/>
            <a:ext cx="4841719"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9060"/>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Tree>
    <p:extLst>
      <p:ext uri="{BB962C8B-B14F-4D97-AF65-F5344CB8AC3E}">
        <p14:creationId xmlns:p14="http://schemas.microsoft.com/office/powerpoint/2010/main" val="336604686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eader Content D">
    <p:spTree>
      <p:nvGrpSpPr>
        <p:cNvPr id="1" name=""/>
        <p:cNvGrpSpPr/>
        <p:nvPr/>
      </p:nvGrpSpPr>
      <p:grpSpPr>
        <a:xfrm>
          <a:off x="0" y="0"/>
          <a:ext cx="0" cy="0"/>
          <a:chOff x="0" y="0"/>
          <a:chExt cx="0" cy="0"/>
        </a:xfrm>
      </p:grpSpPr>
      <p:sp>
        <p:nvSpPr>
          <p:cNvPr id="7" name="Text Placeholder 4"/>
          <p:cNvSpPr>
            <a:spLocks noGrp="1"/>
          </p:cNvSpPr>
          <p:nvPr>
            <p:ph type="body" sz="quarter" idx="15" hasCustomPrompt="1"/>
          </p:nvPr>
        </p:nvSpPr>
        <p:spPr>
          <a:xfrm>
            <a:off x="1" y="1085552"/>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2612"/>
            <a:ext cx="4315468"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6501"/>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5552"/>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2612"/>
            <a:ext cx="4841719"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7667"/>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
        <p:nvSpPr>
          <p:cNvPr id="10"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6"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04450720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307554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6453188" y="0"/>
            <a:ext cx="2690812" cy="4760384"/>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04600131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2954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238315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463677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689038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238315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463677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689038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7"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900641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4" y="0"/>
            <a:ext cx="4300537" cy="316071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60713"/>
            <a:ext cx="2152650" cy="3697288"/>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4455744" y="4840659"/>
            <a:ext cx="4688256"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150890" y="3160713"/>
            <a:ext cx="2151063" cy="3697287"/>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1" y="1"/>
            <a:ext cx="4303713" cy="31988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4455744" y="3377794"/>
            <a:ext cx="4688256" cy="1478593"/>
          </a:xfrm>
        </p:spPr>
        <p:txBody>
          <a:bodyPr>
            <a:noAutofit/>
          </a:bodyPr>
          <a:lstStyle>
            <a:lvl1pPr>
              <a:lnSpc>
                <a:spcPts val="3200"/>
              </a:lnSpc>
              <a:defRPr sz="3200"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1" name="Freeform 6"/>
          <p:cNvSpPr>
            <a:spLocks noChangeAspect="1" noEditPoints="1"/>
          </p:cNvSpPr>
          <p:nvPr userDrawn="1"/>
        </p:nvSpPr>
        <p:spPr bwMode="auto">
          <a:xfrm>
            <a:off x="4708768" y="600989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413316989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2954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238315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463677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689038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238315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463677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689038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2954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2954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238315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463677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689038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238315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463677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689038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8"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67199466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2954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238315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463677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689038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238315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463677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689038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2" name="Picture Placeholder 14"/>
          <p:cNvSpPr>
            <a:spLocks noGrp="1"/>
          </p:cNvSpPr>
          <p:nvPr>
            <p:ph type="pic" sz="quarter" idx="41" hasCustomPrompt="1"/>
          </p:nvPr>
        </p:nvSpPr>
        <p:spPr>
          <a:xfrm>
            <a:off x="12954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3" name="Text Placeholder 3"/>
          <p:cNvSpPr>
            <a:spLocks noGrp="1"/>
          </p:cNvSpPr>
          <p:nvPr>
            <p:ph type="body" sz="quarter" idx="42" hasCustomPrompt="1"/>
          </p:nvPr>
        </p:nvSpPr>
        <p:spPr>
          <a:xfrm>
            <a:off x="12954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4" name="Picture Placeholder 14"/>
          <p:cNvSpPr>
            <a:spLocks noGrp="1"/>
          </p:cNvSpPr>
          <p:nvPr>
            <p:ph type="pic" sz="quarter" idx="43" hasCustomPrompt="1"/>
          </p:nvPr>
        </p:nvSpPr>
        <p:spPr>
          <a:xfrm>
            <a:off x="238315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4" hasCustomPrompt="1"/>
          </p:nvPr>
        </p:nvSpPr>
        <p:spPr>
          <a:xfrm>
            <a:off x="463677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6" name="Picture Placeholder 14"/>
          <p:cNvSpPr>
            <a:spLocks noGrp="1"/>
          </p:cNvSpPr>
          <p:nvPr>
            <p:ph type="pic" sz="quarter" idx="45" hasCustomPrompt="1"/>
          </p:nvPr>
        </p:nvSpPr>
        <p:spPr>
          <a:xfrm>
            <a:off x="689038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7" name="Text Placeholder 3"/>
          <p:cNvSpPr>
            <a:spLocks noGrp="1"/>
          </p:cNvSpPr>
          <p:nvPr>
            <p:ph type="body" sz="quarter" idx="46" hasCustomPrompt="1"/>
          </p:nvPr>
        </p:nvSpPr>
        <p:spPr>
          <a:xfrm>
            <a:off x="238315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7" hasCustomPrompt="1"/>
          </p:nvPr>
        </p:nvSpPr>
        <p:spPr>
          <a:xfrm>
            <a:off x="463677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9" name="Text Placeholder 3"/>
          <p:cNvSpPr>
            <a:spLocks noGrp="1"/>
          </p:cNvSpPr>
          <p:nvPr>
            <p:ph type="body" sz="quarter" idx="48" hasCustomPrompt="1"/>
          </p:nvPr>
        </p:nvSpPr>
        <p:spPr>
          <a:xfrm>
            <a:off x="689038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70484243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Slide 4">
    <p:bg>
      <p:bgPr>
        <a:solidFill>
          <a:schemeClr val="bg2"/>
        </a:solidFill>
        <a:effectLst/>
      </p:bgPr>
    </p:bg>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1571" y="-1058"/>
            <a:ext cx="4222903" cy="3161772"/>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3" y="1"/>
            <a:ext cx="4303716" cy="3161772"/>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6491869" y="3198570"/>
            <a:ext cx="2072605" cy="3110156"/>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1" y="3198571"/>
            <a:ext cx="2152649"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192095" y="3198571"/>
            <a:ext cx="2111618"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4342776" y="3198571"/>
            <a:ext cx="2110412"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1" name="Picture Placeholder 4"/>
          <p:cNvSpPr>
            <a:spLocks noGrp="1"/>
          </p:cNvSpPr>
          <p:nvPr>
            <p:ph type="pic" sz="quarter" idx="58"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Rectangle 23"/>
          <p:cNvSpPr/>
          <p:nvPr/>
        </p:nvSpPr>
        <p:spPr>
          <a:xfrm>
            <a:off x="0" y="6308725"/>
            <a:ext cx="9144000" cy="5492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ext Placeholder 3"/>
          <p:cNvSpPr>
            <a:spLocks noGrp="1"/>
          </p:cNvSpPr>
          <p:nvPr>
            <p:ph type="body" sz="quarter" idx="34" hasCustomPrompt="1"/>
          </p:nvPr>
        </p:nvSpPr>
        <p:spPr>
          <a:xfrm>
            <a:off x="0" y="6429049"/>
            <a:ext cx="2152650"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152651" y="6429049"/>
            <a:ext cx="2149475"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4302126"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6453188"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152651"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6417524"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24585184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1"/>
            <a:ext cx="4303714" cy="630872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42118" y="0"/>
            <a:ext cx="4801882" cy="6308725"/>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6308726"/>
            <a:ext cx="4303714" cy="549274"/>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7567444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3160713"/>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3198569"/>
            <a:ext cx="26542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69"/>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69"/>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3198570"/>
            <a:ext cx="21104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81271903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3198570"/>
            <a:ext cx="4803686" cy="3659430"/>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1"/>
            <a:ext cx="2654212"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72"/>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72"/>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1"/>
            <a:ext cx="2110413"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25308549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46510025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lgn="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827003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2329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37" name="Rectangle 3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0"/>
              <a:ext cx="9144000" cy="6858000"/>
              <a:chOff x="0" y="0"/>
              <a:chExt cx="9144000" cy="5143500"/>
            </a:xfrm>
          </p:grpSpPr>
          <p:sp>
            <p:nvSpPr>
              <p:cNvPr id="27" name="TextBox 26"/>
              <p:cNvSpPr txBox="1"/>
              <p:nvPr/>
            </p:nvSpPr>
            <p:spPr>
              <a:xfrm>
                <a:off x="819293" y="1189170"/>
                <a:ext cx="482824" cy="207749"/>
              </a:xfrm>
              <a:prstGeom prst="rect">
                <a:avLst/>
              </a:prstGeom>
              <a:noFill/>
              <a:ln>
                <a:noFill/>
              </a:ln>
            </p:spPr>
            <p:txBody>
              <a:bodyPr wrap="none" rtlCol="0">
                <a:spAutoFit/>
              </a:bodyPr>
              <a:lstStyle/>
              <a:p>
                <a:r>
                  <a:rPr lang="en-US" sz="1200" b="1" dirty="0" smtClean="0">
                    <a:solidFill>
                      <a:srgbClr val="000000"/>
                    </a:solidFill>
                    <a:latin typeface="+mj-lt"/>
                  </a:rPr>
                  <a:t>2.02</a:t>
                </a:r>
                <a:endParaRPr lang="en-US" sz="1200" b="1" dirty="0">
                  <a:solidFill>
                    <a:srgbClr val="000000"/>
                  </a:solidFill>
                  <a:latin typeface="+mj-lt"/>
                </a:endParaRPr>
              </a:p>
            </p:txBody>
          </p:sp>
          <p:sp>
            <p:nvSpPr>
              <p:cNvPr id="28" name="TextBox 27"/>
              <p:cNvSpPr txBox="1"/>
              <p:nvPr/>
            </p:nvSpPr>
            <p:spPr>
              <a:xfrm>
                <a:off x="819293" y="2379663"/>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29" name="TextBox 28"/>
              <p:cNvSpPr txBox="1"/>
              <p:nvPr/>
            </p:nvSpPr>
            <p:spPr>
              <a:xfrm>
                <a:off x="819293" y="3551078"/>
                <a:ext cx="482824" cy="207749"/>
              </a:xfrm>
              <a:prstGeom prst="rect">
                <a:avLst/>
              </a:prstGeom>
              <a:noFill/>
              <a:ln>
                <a:noFill/>
              </a:ln>
            </p:spPr>
            <p:txBody>
              <a:bodyPr wrap="none" rtlCol="0">
                <a:spAutoFit/>
              </a:bodyPr>
              <a:lstStyle/>
              <a:p>
                <a:r>
                  <a:rPr lang="en-US" sz="1200" b="1" dirty="0" smtClean="0">
                    <a:solidFill>
                      <a:srgbClr val="000000"/>
                    </a:solidFill>
                    <a:latin typeface="+mj-lt"/>
                  </a:rPr>
                  <a:t>1.43</a:t>
                </a:r>
              </a:p>
            </p:txBody>
          </p:sp>
          <p:sp>
            <p:nvSpPr>
              <p:cNvPr id="31" name="TextBox 30"/>
              <p:cNvSpPr txBox="1"/>
              <p:nvPr/>
            </p:nvSpPr>
            <p:spPr>
              <a:xfrm>
                <a:off x="8620966"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4.41</a:t>
                </a:r>
                <a:endParaRPr lang="en-US" sz="1200" b="1" dirty="0">
                  <a:solidFill>
                    <a:schemeClr val="bg1"/>
                  </a:solidFill>
                  <a:latin typeface="+mj-lt"/>
                </a:endParaRPr>
              </a:p>
            </p:txBody>
          </p:sp>
          <p:sp>
            <p:nvSpPr>
              <p:cNvPr id="32" name="TextBox 31"/>
              <p:cNvSpPr txBox="1"/>
              <p:nvPr/>
            </p:nvSpPr>
            <p:spPr>
              <a:xfrm>
                <a:off x="4303713"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0.29</a:t>
                </a:r>
                <a:endParaRPr lang="en-US" sz="1200" b="1" dirty="0">
                  <a:solidFill>
                    <a:schemeClr val="bg1"/>
                  </a:solidFill>
                  <a:latin typeface="+mj-lt"/>
                </a:endParaRPr>
              </a:p>
            </p:txBody>
          </p:sp>
          <p:sp>
            <p:nvSpPr>
              <p:cNvPr id="33" name="TextBox 32"/>
              <p:cNvSpPr txBox="1"/>
              <p:nvPr/>
            </p:nvSpPr>
            <p:spPr>
              <a:xfrm>
                <a:off x="6453188"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2.06</a:t>
                </a:r>
                <a:endParaRPr lang="en-US" sz="1200" b="1" dirty="0">
                  <a:solidFill>
                    <a:schemeClr val="bg1"/>
                  </a:solidFill>
                  <a:latin typeface="+mj-lt"/>
                </a:endParaRPr>
              </a:p>
            </p:txBody>
          </p:sp>
          <p:sp>
            <p:nvSpPr>
              <p:cNvPr id="34" name="TextBox 33"/>
              <p:cNvSpPr txBox="1"/>
              <p:nvPr/>
            </p:nvSpPr>
            <p:spPr>
              <a:xfrm>
                <a:off x="819293" y="4732031"/>
                <a:ext cx="482824" cy="207749"/>
              </a:xfrm>
              <a:prstGeom prst="rect">
                <a:avLst/>
              </a:prstGeom>
              <a:noFill/>
              <a:ln>
                <a:noFill/>
              </a:ln>
            </p:spPr>
            <p:txBody>
              <a:bodyPr wrap="none" rtlCol="0">
                <a:spAutoFit/>
              </a:bodyPr>
              <a:lstStyle/>
              <a:p>
                <a:r>
                  <a:rPr lang="en-US" sz="1200" b="1" dirty="0" smtClean="0">
                    <a:solidFill>
                      <a:srgbClr val="000000"/>
                    </a:solidFill>
                    <a:latin typeface="+mj-lt"/>
                  </a:rPr>
                  <a:t>3.15</a:t>
                </a:r>
                <a:endParaRPr lang="en-US" sz="1200" b="1" dirty="0">
                  <a:solidFill>
                    <a:srgbClr val="000000"/>
                  </a:solidFill>
                  <a:latin typeface="+mj-lt"/>
                </a:endParaRPr>
              </a:p>
            </p:txBody>
          </p:sp>
          <p:sp>
            <p:nvSpPr>
              <p:cNvPr id="35" name="TextBox 34"/>
              <p:cNvSpPr txBox="1"/>
              <p:nvPr/>
            </p:nvSpPr>
            <p:spPr>
              <a:xfrm>
                <a:off x="2152485"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2.65</a:t>
                </a:r>
                <a:endParaRPr lang="en-US" sz="1200" b="1" dirty="0">
                  <a:solidFill>
                    <a:schemeClr val="bg1"/>
                  </a:solidFill>
                  <a:latin typeface="+mj-lt"/>
                </a:endParaRPr>
              </a:p>
            </p:txBody>
          </p:sp>
          <p:sp>
            <p:nvSpPr>
              <p:cNvPr id="48" name="TextBox 47"/>
              <p:cNvSpPr txBox="1"/>
              <p:nvPr userDrawn="1"/>
            </p:nvSpPr>
            <p:spPr>
              <a:xfrm>
                <a:off x="8620966"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4.41</a:t>
                </a:r>
                <a:endParaRPr lang="en-US" sz="1200" b="1" dirty="0">
                  <a:solidFill>
                    <a:srgbClr val="000000"/>
                  </a:solidFill>
                  <a:latin typeface="+mj-lt"/>
                </a:endParaRPr>
              </a:p>
            </p:txBody>
          </p:sp>
          <p:sp>
            <p:nvSpPr>
              <p:cNvPr id="49" name="TextBox 48"/>
              <p:cNvSpPr txBox="1"/>
              <p:nvPr userDrawn="1"/>
            </p:nvSpPr>
            <p:spPr>
              <a:xfrm>
                <a:off x="4303713"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50" name="TextBox 49"/>
              <p:cNvSpPr txBox="1"/>
              <p:nvPr userDrawn="1"/>
            </p:nvSpPr>
            <p:spPr>
              <a:xfrm>
                <a:off x="6453188"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2.06</a:t>
                </a:r>
                <a:endParaRPr lang="en-US" sz="1200" b="1" dirty="0">
                  <a:solidFill>
                    <a:srgbClr val="000000"/>
                  </a:solidFill>
                  <a:latin typeface="+mj-lt"/>
                </a:endParaRPr>
              </a:p>
            </p:txBody>
          </p:sp>
          <p:sp>
            <p:nvSpPr>
              <p:cNvPr id="52" name="TextBox 51"/>
              <p:cNvSpPr txBox="1"/>
              <p:nvPr userDrawn="1"/>
            </p:nvSpPr>
            <p:spPr>
              <a:xfrm>
                <a:off x="2152485"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2.65</a:t>
                </a:r>
                <a:endParaRPr lang="en-US" sz="1200" b="1" dirty="0">
                  <a:solidFill>
                    <a:srgbClr val="000000"/>
                  </a:solidFill>
                  <a:latin typeface="+mj-lt"/>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12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5107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32031"/>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2234220" cy="1641814"/>
              </a:xfrm>
              <a:prstGeom prst="rect">
                <a:avLst/>
              </a:prstGeom>
              <a:noFill/>
              <a:ln>
                <a:noFill/>
              </a:ln>
            </p:spPr>
          </p:pic>
          <p:sp>
            <p:nvSpPr>
              <p:cNvPr id="62" name="TextBox 61"/>
              <p:cNvSpPr txBox="1"/>
              <p:nvPr userDrawn="1"/>
            </p:nvSpPr>
            <p:spPr>
              <a:xfrm>
                <a:off x="4725620" y="1035550"/>
                <a:ext cx="4186145" cy="2723822"/>
              </a:xfrm>
              <a:prstGeom prst="rect">
                <a:avLst/>
              </a:prstGeom>
              <a:solidFill>
                <a:srgbClr val="FFFFFF"/>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REPOSITION OR</a:t>
                </a:r>
                <a:r>
                  <a:rPr lang="en-US" sz="1600" b="1" baseline="0" dirty="0" smtClean="0">
                    <a:solidFill>
                      <a:srgbClr val="000000"/>
                    </a:solidFill>
                  </a:rPr>
                  <a:t> CREATE GUIDES ON GRID</a:t>
                </a:r>
                <a:endParaRPr lang="en-US" sz="1600" b="1" dirty="0" smtClean="0">
                  <a:solidFill>
                    <a:srgbClr val="000000"/>
                  </a:solidFill>
                </a:endParaRPr>
              </a:p>
              <a:p>
                <a:r>
                  <a:rPr lang="en-US" dirty="0" smtClean="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baseline="0" dirty="0" smtClean="0">
                    <a:solidFill>
                      <a:srgbClr val="000000"/>
                    </a:solidFill>
                  </a:rPr>
                  <a:t>Turn on Snap to Grid</a:t>
                </a:r>
              </a:p>
              <a:p>
                <a:pPr marL="342900" indent="-342900">
                  <a:buFont typeface="+mj-lt"/>
                  <a:buAutoNum type="arabicPeriod"/>
                </a:pPr>
                <a:r>
                  <a:rPr lang="en-US" sz="1600" baseline="0" dirty="0" smtClean="0">
                    <a:solidFill>
                      <a:srgbClr val="000000"/>
                    </a:solidFill>
                  </a:rPr>
                  <a:t>Set grid settings to 1/24” or .042”</a:t>
                </a:r>
              </a:p>
              <a:p>
                <a:pPr marL="342900" indent="-342900">
                  <a:buFont typeface="+mj-lt"/>
                  <a:buAutoNum type="arabicPeriod"/>
                </a:pPr>
                <a:r>
                  <a:rPr lang="en-US" sz="1600" baseline="0" dirty="0" smtClean="0">
                    <a:solidFill>
                      <a:srgbClr val="000000"/>
                    </a:solidFill>
                  </a:rPr>
                  <a:t>Turn on both Guide Settings</a:t>
                </a:r>
              </a:p>
              <a:p>
                <a:pPr marL="342900" indent="-342900">
                  <a:buFont typeface="+mj-lt"/>
                  <a:buAutoNum type="arabicPeriod"/>
                </a:pPr>
                <a:r>
                  <a:rPr lang="en-US" sz="1600" baseline="0" dirty="0" smtClean="0">
                    <a:solidFill>
                      <a:srgbClr val="000000"/>
                    </a:solidFill>
                  </a:rPr>
                  <a:t>Use the lines and grey measurements on this slide to position guides</a:t>
                </a:r>
              </a:p>
              <a:p>
                <a:pPr marL="342900" indent="-342900">
                  <a:buFont typeface="+mj-lt"/>
                  <a:buAutoNum type="arabicPeriod"/>
                </a:pPr>
                <a:r>
                  <a:rPr lang="en-US" sz="1600" baseline="0" dirty="0" smtClean="0">
                    <a:solidFill>
                      <a:srgbClr val="000000"/>
                    </a:solidFill>
                  </a:rPr>
                  <a:t>To move guides, click on guide outside of slide in grey area and drag to position.</a:t>
                </a:r>
              </a:p>
              <a:p>
                <a:pPr marL="342900" indent="-342900">
                  <a:buFont typeface="+mj-lt"/>
                  <a:buAutoNum type="arabicPeriod"/>
                </a:pPr>
                <a:r>
                  <a:rPr lang="en-US" sz="1600" baseline="0" dirty="0" smtClean="0">
                    <a:solidFill>
                      <a:srgbClr val="000000"/>
                    </a:solidFill>
                  </a:rPr>
                  <a:t>To add new guides, click on a guide outside of slide in grey area while holding CTRL and drag </a:t>
                </a:r>
                <a:br>
                  <a:rPr lang="en-US" sz="1600" baseline="0" dirty="0" smtClean="0">
                    <a:solidFill>
                      <a:srgbClr val="000000"/>
                    </a:solidFill>
                  </a:rPr>
                </a:br>
                <a:r>
                  <a:rPr lang="en-US" sz="1600" baseline="0"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18482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3160712"/>
            <a:ext cx="2151062" cy="3148013"/>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152651" y="2"/>
            <a:ext cx="4294981" cy="31607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 name="Rectangle 1"/>
          <p:cNvSpPr/>
          <p:nvPr/>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03713" y="6347885"/>
            <a:ext cx="2143918"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23" hasCustomPrompt="1"/>
          </p:nvPr>
        </p:nvSpPr>
        <p:spPr>
          <a:xfrm>
            <a:off x="2152651" y="6308725"/>
            <a:ext cx="2151063" cy="554061"/>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0" name="Rectangle 9"/>
          <p:cNvSpPr/>
          <p:nvPr userDrawn="1"/>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303713" y="6308725"/>
            <a:ext cx="2143918" cy="549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ChangeAspect="1" noEditPoints="1"/>
          </p:cNvSpPr>
          <p:nvPr userDrawn="1"/>
        </p:nvSpPr>
        <p:spPr bwMode="auto">
          <a:xfrm>
            <a:off x="5455315" y="365943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428362639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8604525" y="6501400"/>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64427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501071" y="5357035"/>
            <a:ext cx="8103180"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501071" y="3941068"/>
            <a:ext cx="8103180" cy="1478593"/>
          </a:xfrm>
        </p:spPr>
        <p:txBody>
          <a:bodyPr>
            <a:noAutofit/>
          </a:bodyPr>
          <a:lstStyle>
            <a:lvl1pPr>
              <a:lnSpc>
                <a:spcPts val="3200"/>
              </a:lnSpc>
              <a:defRPr sz="3200"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2243051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68580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4613108" y="1205773"/>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5429400" y="1332302"/>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48" name="Text Placeholder 4"/>
          <p:cNvSpPr>
            <a:spLocks noGrp="1"/>
          </p:cNvSpPr>
          <p:nvPr>
            <p:ph type="body" sz="quarter" idx="25" hasCustomPrompt="1"/>
          </p:nvPr>
        </p:nvSpPr>
        <p:spPr>
          <a:xfrm>
            <a:off x="4613108" y="23251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5429400" y="24516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0" name="Text Placeholder 4"/>
          <p:cNvSpPr>
            <a:spLocks noGrp="1"/>
          </p:cNvSpPr>
          <p:nvPr>
            <p:ph type="body" sz="quarter" idx="27" hasCustomPrompt="1"/>
          </p:nvPr>
        </p:nvSpPr>
        <p:spPr>
          <a:xfrm>
            <a:off x="4613108" y="34427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5429400" y="35692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2" name="Text Placeholder 4"/>
          <p:cNvSpPr>
            <a:spLocks noGrp="1"/>
          </p:cNvSpPr>
          <p:nvPr>
            <p:ph type="body" sz="quarter" idx="29" hasCustomPrompt="1"/>
          </p:nvPr>
        </p:nvSpPr>
        <p:spPr>
          <a:xfrm>
            <a:off x="4613108" y="45603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5429400" y="46868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Tree>
    <p:extLst>
      <p:ext uri="{BB962C8B-B14F-4D97-AF65-F5344CB8AC3E}">
        <p14:creationId xmlns:p14="http://schemas.microsoft.com/office/powerpoint/2010/main" val="311334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5" y="1954722"/>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5535129"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4" name="Text Placeholder 4"/>
          <p:cNvSpPr>
            <a:spLocks noGrp="1"/>
          </p:cNvSpPr>
          <p:nvPr>
            <p:ph type="body" sz="quarter" idx="17" hasCustomPrompt="1"/>
          </p:nvPr>
        </p:nvSpPr>
        <p:spPr>
          <a:xfrm>
            <a:off x="4718835" y="30740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5535129"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6" name="Text Placeholder 4"/>
          <p:cNvSpPr>
            <a:spLocks noGrp="1"/>
          </p:cNvSpPr>
          <p:nvPr>
            <p:ph type="body" sz="quarter" idx="19" hasCustomPrompt="1"/>
          </p:nvPr>
        </p:nvSpPr>
        <p:spPr>
          <a:xfrm>
            <a:off x="4718835" y="41916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5535129"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8" name="Text Placeholder 4"/>
          <p:cNvSpPr>
            <a:spLocks noGrp="1"/>
          </p:cNvSpPr>
          <p:nvPr>
            <p:ph type="body" sz="quarter" idx="21" hasCustomPrompt="1"/>
          </p:nvPr>
        </p:nvSpPr>
        <p:spPr>
          <a:xfrm>
            <a:off x="4718835" y="53092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5535129"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4" name="Text Placeholder 4"/>
          <p:cNvSpPr>
            <a:spLocks noGrp="1"/>
          </p:cNvSpPr>
          <p:nvPr>
            <p:ph type="body" sz="quarter" idx="23" hasCustomPrompt="1"/>
          </p:nvPr>
        </p:nvSpPr>
        <p:spPr>
          <a:xfrm>
            <a:off x="336383" y="1954722"/>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152676"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6" name="Text Placeholder 4"/>
          <p:cNvSpPr>
            <a:spLocks noGrp="1"/>
          </p:cNvSpPr>
          <p:nvPr>
            <p:ph type="body" sz="quarter" idx="25" hasCustomPrompt="1"/>
          </p:nvPr>
        </p:nvSpPr>
        <p:spPr>
          <a:xfrm>
            <a:off x="336383" y="30740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152676"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9" name="Text Placeholder 4"/>
          <p:cNvSpPr>
            <a:spLocks noGrp="1"/>
          </p:cNvSpPr>
          <p:nvPr>
            <p:ph type="body" sz="quarter" idx="27" hasCustomPrompt="1"/>
          </p:nvPr>
        </p:nvSpPr>
        <p:spPr>
          <a:xfrm>
            <a:off x="336383" y="41916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152676"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1" name="Text Placeholder 4"/>
          <p:cNvSpPr>
            <a:spLocks noGrp="1"/>
          </p:cNvSpPr>
          <p:nvPr>
            <p:ph type="body" sz="quarter" idx="29" hasCustomPrompt="1"/>
          </p:nvPr>
        </p:nvSpPr>
        <p:spPr>
          <a:xfrm>
            <a:off x="336383" y="53092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152676"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32" name="Picture Placeholder 53"/>
          <p:cNvSpPr>
            <a:spLocks noGrp="1"/>
          </p:cNvSpPr>
          <p:nvPr>
            <p:ph type="pic" sz="quarter" idx="12" hasCustomPrompt="1"/>
          </p:nvPr>
        </p:nvSpPr>
        <p:spPr>
          <a:xfrm>
            <a:off x="4303714" y="-1"/>
            <a:ext cx="4840287" cy="15853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1" y="-1"/>
            <a:ext cx="4303713" cy="158538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34351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143571" y="4447954"/>
            <a:ext cx="5875965" cy="1484993"/>
          </a:xfrm>
        </p:spPr>
        <p:txBody>
          <a:bodyPr anchor="b"/>
          <a:lstStyle>
            <a:lvl1pPr>
              <a:lnSpc>
                <a:spcPts val="3400"/>
              </a:lnSpc>
              <a:defRPr sz="3600">
                <a:solidFill>
                  <a:srgbClr val="FFFFFF"/>
                </a:solidFill>
              </a:defRPr>
            </a:lvl1pPr>
          </a:lstStyle>
          <a:p>
            <a:r>
              <a:rPr lang="en-US" dirty="0" smtClean="0"/>
              <a:t>Section </a:t>
            </a:r>
            <a:br>
              <a:rPr lang="en-US" dirty="0" smtClean="0"/>
            </a:br>
            <a:r>
              <a:rPr lang="en-US" dirty="0" smtClean="0"/>
              <a:t>title</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8"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719069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4" name="Title 2"/>
          <p:cNvSpPr>
            <a:spLocks noGrp="1"/>
          </p:cNvSpPr>
          <p:nvPr>
            <p:ph type="title" hasCustomPrompt="1"/>
          </p:nvPr>
        </p:nvSpPr>
        <p:spPr>
          <a:xfrm>
            <a:off x="2143571" y="4447954"/>
            <a:ext cx="5875965" cy="1484993"/>
          </a:xfrm>
        </p:spPr>
        <p:txBody>
          <a:bodyPr anchor="b"/>
          <a:lstStyle>
            <a:lvl1pPr>
              <a:lnSpc>
                <a:spcPts val="3400"/>
              </a:lnSpc>
              <a:defRPr sz="3600">
                <a:solidFill>
                  <a:schemeClr val="tx1"/>
                </a:solidFill>
              </a:defRPr>
            </a:lvl1pPr>
          </a:lstStyle>
          <a:p>
            <a:r>
              <a:rPr lang="en-US" dirty="0" smtClean="0"/>
              <a:t>Section </a:t>
            </a:r>
            <a:br>
              <a:rPr lang="en-US" dirty="0" smtClean="0"/>
            </a:br>
            <a:r>
              <a:rPr lang="en-US" dirty="0" smtClean="0"/>
              <a:t>title</a:t>
            </a:r>
            <a:endParaRPr lang="en-US" dirty="0"/>
          </a:p>
        </p:txBody>
      </p:sp>
      <p:sp>
        <p:nvSpPr>
          <p:cNvPr id="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3212645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6945"/>
            <a:ext cx="9144000" cy="1164167"/>
          </a:xfrm>
          <a:prstGeom prst="rect">
            <a:avLst/>
          </a:prstGeom>
        </p:spPr>
        <p:txBody>
          <a:bodyPr vert="horz" lIns="228600" tIns="45720" rIns="228600" bIns="45720" rtlCol="0" anchor="b" anchorCtr="0">
            <a:noAutofit/>
          </a:bodyPr>
          <a:lstStyle/>
          <a:p>
            <a:r>
              <a:rPr lang="en-US" dirty="0" smtClean="0"/>
              <a:t>Click To Add Title</a:t>
            </a:r>
            <a:endParaRPr lang="en-US" dirty="0"/>
          </a:p>
        </p:txBody>
      </p:sp>
      <p:sp>
        <p:nvSpPr>
          <p:cNvPr id="7" name="Text Placeholder 6"/>
          <p:cNvSpPr>
            <a:spLocks noGrp="1"/>
          </p:cNvSpPr>
          <p:nvPr>
            <p:ph type="body" idx="1"/>
          </p:nvPr>
        </p:nvSpPr>
        <p:spPr>
          <a:xfrm>
            <a:off x="0" y="1392172"/>
            <a:ext cx="9144000" cy="4290483"/>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4016" r:id="rId19"/>
    <p:sldLayoutId id="2147484017" r:id="rId20"/>
    <p:sldLayoutId id="2147483996" r:id="rId21"/>
    <p:sldLayoutId id="2147483997" r:id="rId22"/>
    <p:sldLayoutId id="2147483998" r:id="rId23"/>
    <p:sldLayoutId id="2147483999" r:id="rId24"/>
    <p:sldLayoutId id="2147484014" r:id="rId25"/>
    <p:sldLayoutId id="2147484015" r:id="rId26"/>
    <p:sldLayoutId id="2147484000" r:id="rId27"/>
    <p:sldLayoutId id="2147484001" r:id="rId28"/>
    <p:sldLayoutId id="2147484002" r:id="rId29"/>
    <p:sldLayoutId id="2147484003" r:id="rId30"/>
    <p:sldLayoutId id="2147484004" r:id="rId31"/>
    <p:sldLayoutId id="2147484005" r:id="rId32"/>
    <p:sldLayoutId id="2147484006" r:id="rId33"/>
    <p:sldLayoutId id="2147484007" r:id="rId34"/>
    <p:sldLayoutId id="2147484008" r:id="rId35"/>
    <p:sldLayoutId id="2147484009" r:id="rId36"/>
    <p:sldLayoutId id="2147484010" r:id="rId37"/>
    <p:sldLayoutId id="2147484012" r:id="rId38"/>
    <p:sldLayoutId id="2147484018" r:id="rId39"/>
    <p:sldLayoutId id="2147484019" r:id="rId40"/>
  </p:sldLayoutIdLst>
  <p:transition>
    <p:fade/>
  </p:transition>
  <p:timing>
    <p:tnLst>
      <p:par>
        <p:cTn id="1" dur="indefinite" restart="never" nodeType="tmRoot"/>
      </p:par>
    </p:tnLst>
  </p:timing>
  <p:txStyles>
    <p:titleStyle>
      <a:lvl1pPr algn="l" defTabSz="914400" rtl="0" eaLnBrk="1" latinLnBrk="0" hangingPunct="1">
        <a:lnSpc>
          <a:spcPts val="2600"/>
        </a:lnSpc>
        <a:spcBef>
          <a:spcPct val="0"/>
        </a:spcBef>
        <a:buNone/>
        <a:defRPr sz="2400" b="1" kern="1200" cap="none"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7.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3.jpg"/><Relationship Id="rId5" Type="http://schemas.microsoft.com/office/2007/relationships/hdphoto" Target="../media/hdphoto2.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5.jpg"/><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15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62200"/>
            <a:ext cx="2251075" cy="2050210"/>
          </a:xfrm>
          <a:prstGeom prst="rect">
            <a:avLst/>
          </a:prstGeom>
        </p:spPr>
      </p:pic>
    </p:spTree>
    <p:extLst>
      <p:ext uri="{BB962C8B-B14F-4D97-AF65-F5344CB8AC3E}">
        <p14:creationId xmlns:p14="http://schemas.microsoft.com/office/powerpoint/2010/main" val="24714218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48491" y="1452627"/>
            <a:ext cx="8686800" cy="3601692"/>
          </a:xfrm>
          <a:prstGeom prst="rect">
            <a:avLst/>
          </a:prstGeom>
          <a:noFill/>
        </p:spPr>
        <p:txBody>
          <a:bodyPr wrap="square" rtlCol="0">
            <a:spAutoFit/>
          </a:bodyPr>
          <a:lstStyle/>
          <a:p>
            <a:pPr marL="457200" lvl="0" indent="-342900">
              <a:lnSpc>
                <a:spcPct val="115000"/>
              </a:lnSpc>
              <a:buSzPts val="1800"/>
              <a:buChar char="●"/>
            </a:pPr>
            <a:r>
              <a:rPr lang="en-US" sz="2000" dirty="0">
                <a:solidFill>
                  <a:srgbClr val="032151"/>
                </a:solidFill>
                <a:latin typeface="+mj-lt"/>
              </a:rPr>
              <a:t>Increased mobility choices for safe and reliable travel along the Front Range - limited intercity transit options today</a:t>
            </a:r>
          </a:p>
          <a:p>
            <a:pPr marL="457200" lvl="0" indent="-342900">
              <a:lnSpc>
                <a:spcPct val="115000"/>
              </a:lnSpc>
              <a:buSzPts val="1800"/>
              <a:buChar char="●"/>
            </a:pPr>
            <a:r>
              <a:rPr lang="en-US" sz="2000" dirty="0">
                <a:solidFill>
                  <a:srgbClr val="032151"/>
                </a:solidFill>
                <a:latin typeface="+mj-lt"/>
              </a:rPr>
              <a:t>Connect corridor destinations and communities - jobs, shopping, recreation, health care, leisure  </a:t>
            </a:r>
          </a:p>
          <a:p>
            <a:pPr marL="457200" lvl="0" indent="-342900">
              <a:lnSpc>
                <a:spcPct val="115000"/>
              </a:lnSpc>
              <a:buSzPts val="1800"/>
              <a:buChar char="●"/>
            </a:pPr>
            <a:r>
              <a:rPr lang="en-US" sz="2000" dirty="0">
                <a:solidFill>
                  <a:srgbClr val="032151"/>
                </a:solidFill>
                <a:latin typeface="+mj-lt"/>
              </a:rPr>
              <a:t>Address increasing intercity and regional travel demands - effects of population growth and increasing congestion on major highways</a:t>
            </a:r>
          </a:p>
          <a:p>
            <a:pPr marL="457200" lvl="0" indent="-342900">
              <a:lnSpc>
                <a:spcPct val="115000"/>
              </a:lnSpc>
              <a:buSzPts val="1800"/>
              <a:buChar char="●"/>
            </a:pPr>
            <a:r>
              <a:rPr lang="en-US" sz="2000" dirty="0">
                <a:solidFill>
                  <a:srgbClr val="032151"/>
                </a:solidFill>
                <a:latin typeface="+mj-lt"/>
              </a:rPr>
              <a:t>Provide a mode choice for our changing demographics and corresponding transportation demands</a:t>
            </a:r>
          </a:p>
          <a:p>
            <a:pPr marL="457200" lvl="0" indent="-342900">
              <a:lnSpc>
                <a:spcPct val="115000"/>
              </a:lnSpc>
              <a:buSzPts val="1800"/>
              <a:buChar char="●"/>
            </a:pPr>
            <a:r>
              <a:rPr lang="en-US" sz="2000" dirty="0">
                <a:solidFill>
                  <a:srgbClr val="032151"/>
                </a:solidFill>
                <a:latin typeface="+mj-lt"/>
              </a:rPr>
              <a:t>Provide an inter-city transportation alternative for low-income and underserved communities - connect affordable housing to jobs </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FRPR Study Objectives </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259302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152400" y="996243"/>
            <a:ext cx="8686800" cy="480901"/>
          </a:xfrm>
          <a:prstGeom prst="rect">
            <a:avLst/>
          </a:prstGeom>
          <a:noFill/>
        </p:spPr>
        <p:txBody>
          <a:bodyPr wrap="square" rtlCol="0">
            <a:spAutoFit/>
          </a:bodyPr>
          <a:lstStyle/>
          <a:p>
            <a:pPr lvl="0">
              <a:lnSpc>
                <a:spcPct val="115000"/>
              </a:lnSpc>
              <a:buSzPts val="1800"/>
            </a:pPr>
            <a:r>
              <a:rPr lang="en-US" sz="2400" dirty="0">
                <a:solidFill>
                  <a:srgbClr val="032151"/>
                </a:solidFill>
                <a:latin typeface="+mj-lt"/>
              </a:rPr>
              <a:t>Decision-Making </a:t>
            </a:r>
            <a:r>
              <a:rPr lang="en-US" sz="2400" dirty="0" smtClean="0">
                <a:solidFill>
                  <a:srgbClr val="032151"/>
                </a:solidFill>
                <a:latin typeface="+mj-lt"/>
              </a:rPr>
              <a:t>Process</a:t>
            </a:r>
            <a:endParaRPr lang="en-US" sz="24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Project Development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648" y="1548614"/>
            <a:ext cx="6485486" cy="5011512"/>
          </a:xfrm>
          <a:prstGeom prst="rect">
            <a:avLst/>
          </a:prstGeom>
        </p:spPr>
      </p:pic>
    </p:spTree>
    <p:extLst>
      <p:ext uri="{BB962C8B-B14F-4D97-AF65-F5344CB8AC3E}">
        <p14:creationId xmlns:p14="http://schemas.microsoft.com/office/powerpoint/2010/main" val="10712137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251800"/>
            <a:ext cx="8686800" cy="4233467"/>
          </a:xfrm>
          <a:prstGeom prst="rect">
            <a:avLst/>
          </a:prstGeom>
          <a:noFill/>
        </p:spPr>
        <p:txBody>
          <a:bodyPr wrap="square" rtlCol="0">
            <a:spAutoFit/>
          </a:bodyPr>
          <a:lstStyle/>
          <a:p>
            <a:pPr marL="114300" lvl="0">
              <a:lnSpc>
                <a:spcPct val="115000"/>
              </a:lnSpc>
              <a:buSzPts val="1800"/>
            </a:pPr>
            <a:r>
              <a:rPr lang="en-US" b="1" dirty="0">
                <a:solidFill>
                  <a:srgbClr val="032151"/>
                </a:solidFill>
                <a:latin typeface="+mj-lt"/>
              </a:rPr>
              <a:t>Public Rail Authority</a:t>
            </a:r>
            <a:r>
              <a:rPr lang="en-US" dirty="0">
                <a:solidFill>
                  <a:srgbClr val="032151"/>
                </a:solidFill>
                <a:latin typeface="+mj-lt"/>
              </a:rPr>
              <a:t>: Establishes a statutory tool for local entities to create an authority over time as planning and funding options arise. This tool is similar to PHA and RTA enabling statutes but for rail. (Preferred)</a:t>
            </a:r>
          </a:p>
          <a:p>
            <a:pPr marL="457200" lvl="0" indent="-342900">
              <a:lnSpc>
                <a:spcPct val="115000"/>
              </a:lnSpc>
              <a:buSzPts val="1800"/>
              <a:buChar char="●"/>
            </a:pPr>
            <a:endParaRPr lang="en-US" dirty="0">
              <a:solidFill>
                <a:srgbClr val="032151"/>
              </a:solidFill>
              <a:latin typeface="+mj-lt"/>
            </a:endParaRPr>
          </a:p>
          <a:p>
            <a:pPr marL="114300" lvl="0">
              <a:lnSpc>
                <a:spcPct val="115000"/>
              </a:lnSpc>
              <a:buSzPts val="1800"/>
            </a:pPr>
            <a:r>
              <a:rPr lang="en-US" b="1" dirty="0">
                <a:solidFill>
                  <a:srgbClr val="032151"/>
                </a:solidFill>
                <a:latin typeface="+mj-lt"/>
              </a:rPr>
              <a:t>Front Range Rail District</a:t>
            </a:r>
            <a:r>
              <a:rPr lang="en-US" dirty="0">
                <a:solidFill>
                  <a:srgbClr val="032151"/>
                </a:solidFill>
                <a:latin typeface="+mj-lt"/>
              </a:rPr>
              <a:t>: Creates a defined district along the I-25 corridor and provides a specific governance structure; powers and financing authority would be detailed in statute.</a:t>
            </a:r>
          </a:p>
          <a:p>
            <a:pPr marL="457200" lvl="0" indent="-342900">
              <a:lnSpc>
                <a:spcPct val="115000"/>
              </a:lnSpc>
              <a:buSzPts val="1800"/>
              <a:buChar char="●"/>
            </a:pPr>
            <a:endParaRPr lang="en-US" dirty="0">
              <a:solidFill>
                <a:srgbClr val="032151"/>
              </a:solidFill>
              <a:latin typeface="+mj-lt"/>
            </a:endParaRPr>
          </a:p>
          <a:p>
            <a:pPr marL="114300" lvl="0">
              <a:lnSpc>
                <a:spcPct val="115000"/>
              </a:lnSpc>
              <a:buSzPts val="1800"/>
            </a:pPr>
            <a:r>
              <a:rPr lang="en-US" b="1" dirty="0">
                <a:solidFill>
                  <a:srgbClr val="032151"/>
                </a:solidFill>
                <a:latin typeface="+mj-lt"/>
              </a:rPr>
              <a:t>Rail Enterprise</a:t>
            </a:r>
            <a:r>
              <a:rPr lang="en-US" dirty="0">
                <a:solidFill>
                  <a:srgbClr val="032151"/>
                </a:solidFill>
                <a:latin typeface="+mj-lt"/>
              </a:rPr>
              <a:t>: Could leverage HPTE structure, focused more on fees for funding; powers and financing authority would depend on statute.</a:t>
            </a:r>
          </a:p>
          <a:p>
            <a:pPr marL="457200" lvl="0" indent="-342900">
              <a:lnSpc>
                <a:spcPct val="115000"/>
              </a:lnSpc>
              <a:buSzPts val="1800"/>
              <a:buChar char="●"/>
            </a:pPr>
            <a:endParaRPr lang="en-US" dirty="0">
              <a:solidFill>
                <a:srgbClr val="032151"/>
              </a:solidFill>
              <a:latin typeface="+mj-lt"/>
            </a:endParaRPr>
          </a:p>
          <a:p>
            <a:pPr marL="114300" lvl="0">
              <a:lnSpc>
                <a:spcPct val="115000"/>
              </a:lnSpc>
              <a:buSzPts val="1800"/>
            </a:pPr>
            <a:r>
              <a:rPr lang="en-US" b="1" dirty="0">
                <a:solidFill>
                  <a:srgbClr val="032151"/>
                </a:solidFill>
                <a:latin typeface="+mj-lt"/>
              </a:rPr>
              <a:t>Expand SW Chief/</a:t>
            </a:r>
            <a:r>
              <a:rPr lang="en-US" b="1" dirty="0" err="1">
                <a:solidFill>
                  <a:srgbClr val="032151"/>
                </a:solidFill>
                <a:latin typeface="+mj-lt"/>
              </a:rPr>
              <a:t>FRPRail</a:t>
            </a:r>
            <a:r>
              <a:rPr lang="en-US" b="1" dirty="0">
                <a:solidFill>
                  <a:srgbClr val="032151"/>
                </a:solidFill>
                <a:latin typeface="+mj-lt"/>
              </a:rPr>
              <a:t> Commission</a:t>
            </a:r>
            <a:r>
              <a:rPr lang="en-US" dirty="0">
                <a:solidFill>
                  <a:srgbClr val="032151"/>
                </a:solidFill>
                <a:latin typeface="+mj-lt"/>
              </a:rPr>
              <a:t>: Provide additional scope and authority to existing Commission to further evaluate above options, along with appropriation.</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Governance</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2388016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800" y="1676400"/>
            <a:ext cx="8686800" cy="3270639"/>
          </a:xfrm>
          <a:prstGeom prst="rect">
            <a:avLst/>
          </a:prstGeom>
          <a:noFill/>
        </p:spPr>
        <p:txBody>
          <a:bodyPr wrap="square" rtlCol="0">
            <a:spAutoFit/>
          </a:bodyPr>
          <a:lstStyle/>
          <a:p>
            <a:pPr lvl="0">
              <a:lnSpc>
                <a:spcPct val="115000"/>
              </a:lnSpc>
              <a:buSzPts val="1800"/>
            </a:pPr>
            <a:r>
              <a:rPr lang="en-US" sz="2400" dirty="0">
                <a:solidFill>
                  <a:srgbClr val="032151"/>
                </a:solidFill>
                <a:latin typeface="+mj-lt"/>
              </a:rPr>
              <a:t>Overview of Engagement Approach</a:t>
            </a:r>
          </a:p>
          <a:p>
            <a:pPr marL="457200" lvl="0" indent="-342900">
              <a:lnSpc>
                <a:spcPct val="115000"/>
              </a:lnSpc>
              <a:spcBef>
                <a:spcPts val="1600"/>
              </a:spcBef>
              <a:buSzPts val="1800"/>
              <a:buChar char="●"/>
            </a:pPr>
            <a:r>
              <a:rPr lang="en-US" sz="2400" dirty="0">
                <a:solidFill>
                  <a:srgbClr val="032151"/>
                </a:solidFill>
                <a:latin typeface="+mj-lt"/>
              </a:rPr>
              <a:t>FRPR Presentations</a:t>
            </a:r>
          </a:p>
          <a:p>
            <a:pPr marL="457200" lvl="0" indent="-342900">
              <a:lnSpc>
                <a:spcPct val="115000"/>
              </a:lnSpc>
              <a:buSzPts val="1800"/>
              <a:buChar char="●"/>
            </a:pPr>
            <a:r>
              <a:rPr lang="en-US" sz="2400" dirty="0">
                <a:solidFill>
                  <a:srgbClr val="032151"/>
                </a:solidFill>
                <a:latin typeface="+mj-lt"/>
              </a:rPr>
              <a:t>Stakeholder Interviews</a:t>
            </a:r>
          </a:p>
          <a:p>
            <a:pPr marL="457200" lvl="0" indent="-342900">
              <a:lnSpc>
                <a:spcPct val="115000"/>
              </a:lnSpc>
              <a:buSzPts val="1800"/>
              <a:buChar char="●"/>
            </a:pPr>
            <a:r>
              <a:rPr lang="en-US" sz="2400" dirty="0">
                <a:solidFill>
                  <a:srgbClr val="032151"/>
                </a:solidFill>
                <a:latin typeface="+mj-lt"/>
              </a:rPr>
              <a:t>Social and Political Risk Assessment</a:t>
            </a:r>
          </a:p>
          <a:p>
            <a:pPr marL="457200" lvl="0" indent="-342900">
              <a:lnSpc>
                <a:spcPct val="115000"/>
              </a:lnSpc>
              <a:buSzPts val="1800"/>
              <a:buChar char="●"/>
            </a:pPr>
            <a:r>
              <a:rPr lang="en-US" sz="2400" dirty="0">
                <a:solidFill>
                  <a:srgbClr val="032151"/>
                </a:solidFill>
                <a:latin typeface="+mj-lt"/>
              </a:rPr>
              <a:t>Online Engagement</a:t>
            </a:r>
          </a:p>
          <a:p>
            <a:pPr marL="457200" lvl="0" indent="-342900">
              <a:lnSpc>
                <a:spcPct val="115000"/>
              </a:lnSpc>
              <a:buSzPts val="1800"/>
              <a:buChar char="●"/>
            </a:pPr>
            <a:r>
              <a:rPr lang="en-US" sz="2400" dirty="0">
                <a:solidFill>
                  <a:srgbClr val="032151"/>
                </a:solidFill>
                <a:latin typeface="+mj-lt"/>
              </a:rPr>
              <a:t>Community Meetings</a:t>
            </a:r>
          </a:p>
          <a:p>
            <a:pPr marL="457200" lvl="0" indent="-342900">
              <a:lnSpc>
                <a:spcPct val="115000"/>
              </a:lnSpc>
              <a:buSzPts val="1800"/>
              <a:buChar char="●"/>
            </a:pPr>
            <a:r>
              <a:rPr lang="en-US" sz="2400" dirty="0">
                <a:solidFill>
                  <a:srgbClr val="032151"/>
                </a:solidFill>
                <a:latin typeface="+mj-lt"/>
              </a:rPr>
              <a:t>Stakeholder Coalitions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30873817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152400" y="1066800"/>
            <a:ext cx="9067800" cy="4247317"/>
          </a:xfrm>
          <a:prstGeom prst="rect">
            <a:avLst/>
          </a:prstGeom>
          <a:noFill/>
        </p:spPr>
        <p:txBody>
          <a:bodyPr wrap="square" rtlCol="0">
            <a:spAutoFit/>
          </a:bodyPr>
          <a:lstStyle/>
          <a:p>
            <a:pPr lvl="0">
              <a:buSzPts val="1800"/>
            </a:pPr>
            <a:endParaRPr lang="en-US" sz="2000" b="1" dirty="0" smtClean="0">
              <a:solidFill>
                <a:srgbClr val="032151"/>
              </a:solidFill>
              <a:latin typeface="+mj-lt"/>
            </a:endParaRPr>
          </a:p>
          <a:p>
            <a:pPr lvl="0">
              <a:buSzPts val="1800"/>
            </a:pPr>
            <a:r>
              <a:rPr lang="en-US" sz="2000" b="1" dirty="0" smtClean="0">
                <a:solidFill>
                  <a:srgbClr val="032151"/>
                </a:solidFill>
                <a:latin typeface="+mj-lt"/>
              </a:rPr>
              <a:t>Segment </a:t>
            </a:r>
            <a:r>
              <a:rPr lang="en-US" sz="2000" b="1" dirty="0">
                <a:solidFill>
                  <a:srgbClr val="032151"/>
                </a:solidFill>
                <a:latin typeface="+mj-lt"/>
              </a:rPr>
              <a:t>Stakeholder Coalitions (North, Central, South) </a:t>
            </a:r>
            <a:endParaRPr lang="en-US" sz="2000" dirty="0">
              <a:solidFill>
                <a:srgbClr val="032151"/>
              </a:solidFill>
              <a:latin typeface="+mj-lt"/>
            </a:endParaRPr>
          </a:p>
          <a:p>
            <a:pPr lvl="0">
              <a:buSzPts val="1800"/>
            </a:pPr>
            <a:r>
              <a:rPr lang="en-US" sz="2000" b="1" dirty="0">
                <a:solidFill>
                  <a:srgbClr val="032151"/>
                </a:solidFill>
                <a:latin typeface="+mj-lt"/>
              </a:rPr>
              <a:t>Function:</a:t>
            </a:r>
            <a:r>
              <a:rPr lang="en-US" sz="2000" dirty="0">
                <a:solidFill>
                  <a:srgbClr val="032151"/>
                </a:solidFill>
                <a:latin typeface="+mj-lt"/>
              </a:rPr>
              <a:t> Provide project information to and obtain feedback at the local level</a:t>
            </a:r>
          </a:p>
          <a:p>
            <a:pPr lvl="0">
              <a:buSzPts val="1800"/>
            </a:pPr>
            <a:r>
              <a:rPr lang="en-US" sz="2000" b="1" dirty="0">
                <a:solidFill>
                  <a:srgbClr val="032151"/>
                </a:solidFill>
                <a:latin typeface="+mj-lt"/>
              </a:rPr>
              <a:t>Members:</a:t>
            </a:r>
            <a:r>
              <a:rPr lang="en-US" sz="2000" dirty="0">
                <a:solidFill>
                  <a:srgbClr val="032151"/>
                </a:solidFill>
                <a:latin typeface="+mj-lt"/>
              </a:rPr>
              <a:t> Regional and local stakeholders</a:t>
            </a:r>
          </a:p>
          <a:p>
            <a:pPr lvl="0">
              <a:buSzPts val="1800"/>
            </a:pPr>
            <a:r>
              <a:rPr lang="en-US" sz="2000" b="1" dirty="0">
                <a:solidFill>
                  <a:srgbClr val="032151"/>
                </a:solidFill>
                <a:latin typeface="+mj-lt"/>
              </a:rPr>
              <a:t>Responsibilities:</a:t>
            </a:r>
            <a:r>
              <a:rPr lang="en-US" sz="2000" dirty="0">
                <a:solidFill>
                  <a:srgbClr val="032151"/>
                </a:solidFill>
                <a:latin typeface="+mj-lt"/>
              </a:rPr>
              <a:t> Share project information with segment communities; Gather community input and share with Corridor Stakeholder Coalition</a:t>
            </a:r>
          </a:p>
          <a:p>
            <a:pPr lvl="0">
              <a:buSzPts val="1800"/>
            </a:pPr>
            <a:r>
              <a:rPr lang="en-US" sz="2000" b="1" dirty="0">
                <a:solidFill>
                  <a:srgbClr val="032151"/>
                </a:solidFill>
                <a:latin typeface="+mj-lt"/>
              </a:rPr>
              <a:t>Frequency:</a:t>
            </a:r>
            <a:r>
              <a:rPr lang="en-US" sz="2000" dirty="0">
                <a:solidFill>
                  <a:srgbClr val="032151"/>
                </a:solidFill>
                <a:latin typeface="+mj-lt"/>
              </a:rPr>
              <a:t> Approximately every six weeks </a:t>
            </a:r>
          </a:p>
          <a:p>
            <a:pPr lvl="0">
              <a:buSzPts val="1800"/>
            </a:pPr>
            <a:endParaRPr lang="en-US" sz="2000" dirty="0">
              <a:solidFill>
                <a:srgbClr val="032151"/>
              </a:solidFill>
              <a:latin typeface="+mj-lt"/>
            </a:endParaRPr>
          </a:p>
          <a:p>
            <a:pPr lvl="0">
              <a:spcBef>
                <a:spcPts val="300"/>
              </a:spcBef>
              <a:buSzPts val="1800"/>
            </a:pPr>
            <a:r>
              <a:rPr lang="en-US" sz="2000" b="1" dirty="0">
                <a:solidFill>
                  <a:srgbClr val="032151"/>
                </a:solidFill>
                <a:latin typeface="+mj-lt"/>
              </a:rPr>
              <a:t>Corridor Stakeholder Coalition</a:t>
            </a:r>
            <a:endParaRPr lang="en-US" sz="2000" dirty="0">
              <a:solidFill>
                <a:srgbClr val="032151"/>
              </a:solidFill>
              <a:latin typeface="+mj-lt"/>
            </a:endParaRPr>
          </a:p>
          <a:p>
            <a:pPr lvl="0">
              <a:spcBef>
                <a:spcPts val="270"/>
              </a:spcBef>
              <a:buSzPts val="1800"/>
            </a:pPr>
            <a:r>
              <a:rPr lang="en-US" sz="2000" b="1" dirty="0">
                <a:solidFill>
                  <a:srgbClr val="032151"/>
                </a:solidFill>
                <a:latin typeface="+mj-lt"/>
              </a:rPr>
              <a:t>Function:</a:t>
            </a:r>
            <a:r>
              <a:rPr lang="en-US" sz="2000" dirty="0">
                <a:solidFill>
                  <a:srgbClr val="032151"/>
                </a:solidFill>
                <a:latin typeface="+mj-lt"/>
              </a:rPr>
              <a:t> Create stakeholder-based recommendations for cohesive, corridor-wide project decisions</a:t>
            </a:r>
          </a:p>
          <a:p>
            <a:pPr lvl="0">
              <a:spcBef>
                <a:spcPts val="270"/>
              </a:spcBef>
              <a:buSzPts val="1800"/>
            </a:pPr>
            <a:r>
              <a:rPr lang="en-US" sz="2000" b="1" dirty="0">
                <a:solidFill>
                  <a:srgbClr val="032151"/>
                </a:solidFill>
                <a:latin typeface="+mj-lt"/>
              </a:rPr>
              <a:t>Members:</a:t>
            </a:r>
            <a:r>
              <a:rPr lang="en-US" sz="2000" dirty="0">
                <a:solidFill>
                  <a:srgbClr val="032151"/>
                </a:solidFill>
                <a:latin typeface="+mj-lt"/>
              </a:rPr>
              <a:t> Segment Stakeholder Coalition representatives</a:t>
            </a:r>
          </a:p>
          <a:p>
            <a:pPr lvl="0">
              <a:spcBef>
                <a:spcPts val="270"/>
              </a:spcBef>
              <a:buSzPts val="1800"/>
            </a:pPr>
            <a:r>
              <a:rPr lang="en-US" sz="2000" b="1" dirty="0">
                <a:solidFill>
                  <a:srgbClr val="032151"/>
                </a:solidFill>
                <a:latin typeface="+mj-lt"/>
              </a:rPr>
              <a:t>Frequency:</a:t>
            </a:r>
            <a:r>
              <a:rPr lang="en-US" sz="2000" dirty="0">
                <a:solidFill>
                  <a:srgbClr val="032151"/>
                </a:solidFill>
                <a:latin typeface="+mj-lt"/>
              </a:rPr>
              <a:t> Quarterly </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1393603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152400" y="927155"/>
            <a:ext cx="8686800" cy="5259901"/>
          </a:xfrm>
          <a:prstGeom prst="rect">
            <a:avLst/>
          </a:prstGeom>
          <a:noFill/>
        </p:spPr>
        <p:txBody>
          <a:bodyPr wrap="square" rtlCol="0">
            <a:spAutoFit/>
          </a:bodyPr>
          <a:lstStyle/>
          <a:p>
            <a:pPr marL="114300" lvl="0">
              <a:lnSpc>
                <a:spcPct val="115000"/>
              </a:lnSpc>
              <a:buSzPts val="1800"/>
            </a:pPr>
            <a:r>
              <a:rPr lang="en-US" sz="2000" dirty="0">
                <a:solidFill>
                  <a:srgbClr val="032151"/>
                </a:solidFill>
                <a:latin typeface="+mj-lt"/>
              </a:rPr>
              <a:t>Past Studies Public Input </a:t>
            </a:r>
            <a:r>
              <a:rPr lang="en-US" sz="2000" dirty="0" smtClean="0">
                <a:solidFill>
                  <a:srgbClr val="032151"/>
                </a:solidFill>
                <a:latin typeface="+mj-lt"/>
              </a:rPr>
              <a:t>Themes</a:t>
            </a:r>
          </a:p>
          <a:p>
            <a:pPr marL="114300" lvl="0">
              <a:lnSpc>
                <a:spcPct val="115000"/>
              </a:lnSpc>
              <a:buSzPts val="1800"/>
            </a:pPr>
            <a:endParaRPr lang="en-US" sz="1000" dirty="0">
              <a:solidFill>
                <a:srgbClr val="032151"/>
              </a:solidFill>
              <a:latin typeface="+mj-lt"/>
            </a:endParaRPr>
          </a:p>
          <a:p>
            <a:pPr marL="457200" lvl="0" indent="-342900">
              <a:lnSpc>
                <a:spcPct val="115000"/>
              </a:lnSpc>
              <a:buSzPts val="1800"/>
              <a:buChar char="●"/>
            </a:pPr>
            <a:r>
              <a:rPr lang="en-US" dirty="0">
                <a:solidFill>
                  <a:srgbClr val="032151"/>
                </a:solidFill>
                <a:latin typeface="+mj-lt"/>
              </a:rPr>
              <a:t>Thinking about the state’s future transportation system differently is wise</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Need alternative modes of transportation</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Traffic congestion is getting worse, and paving more lanes is not the answer</a:t>
            </a:r>
          </a:p>
          <a:p>
            <a:pPr marL="457200" lvl="0" indent="-342900">
              <a:lnSpc>
                <a:spcPct val="115000"/>
              </a:lnSpc>
              <a:buSzPts val="1800"/>
              <a:buChar char="●"/>
            </a:pPr>
            <a:r>
              <a:rPr lang="en-US" dirty="0">
                <a:solidFill>
                  <a:srgbClr val="032151"/>
                </a:solidFill>
                <a:latin typeface="+mj-lt"/>
              </a:rPr>
              <a:t>Need for more expansive local transit systems to provide connectivity to Front Range system</a:t>
            </a:r>
          </a:p>
          <a:p>
            <a:pPr marL="457200" lvl="0" indent="-342900">
              <a:lnSpc>
                <a:spcPct val="115000"/>
              </a:lnSpc>
              <a:buSzPts val="1800"/>
              <a:buChar char="●"/>
            </a:pPr>
            <a:r>
              <a:rPr lang="en-US" dirty="0">
                <a:solidFill>
                  <a:srgbClr val="032151"/>
                </a:solidFill>
                <a:latin typeface="+mj-lt"/>
              </a:rPr>
              <a:t>Preference for scenarios with fastest travel times</a:t>
            </a:r>
          </a:p>
          <a:p>
            <a:pPr marL="457200" lvl="0" indent="-342900">
              <a:lnSpc>
                <a:spcPct val="115000"/>
              </a:lnSpc>
              <a:buSzPts val="1800"/>
              <a:buChar char="●"/>
            </a:pPr>
            <a:r>
              <a:rPr lang="en-US" dirty="0">
                <a:solidFill>
                  <a:srgbClr val="032151"/>
                </a:solidFill>
                <a:latin typeface="+mj-lt"/>
              </a:rPr>
              <a:t>Phasing smaller phases will be hard to garner broad support or public enthusiasm</a:t>
            </a:r>
          </a:p>
          <a:p>
            <a:pPr marL="457200" lvl="0" indent="-342900">
              <a:lnSpc>
                <a:spcPct val="115000"/>
              </a:lnSpc>
              <a:buSzPts val="1800"/>
              <a:buChar char="●"/>
            </a:pPr>
            <a:r>
              <a:rPr lang="en-US" dirty="0">
                <a:solidFill>
                  <a:srgbClr val="032151"/>
                </a:solidFill>
                <a:latin typeface="+mj-lt"/>
              </a:rPr>
              <a:t>Concerns about</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Construction and operation costs and how to pay for them (concerns about tax increases)</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Appropriateness of passenger rail for Colorado given lower population densities and car culture</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3988683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48491" y="938088"/>
            <a:ext cx="8686800" cy="416204"/>
          </a:xfrm>
          <a:prstGeom prst="rect">
            <a:avLst/>
          </a:prstGeom>
          <a:noFill/>
        </p:spPr>
        <p:txBody>
          <a:bodyPr wrap="square" rtlCol="0">
            <a:spAutoFit/>
          </a:bodyPr>
          <a:lstStyle/>
          <a:p>
            <a:pPr marL="114300" lvl="0">
              <a:lnSpc>
                <a:spcPct val="115000"/>
              </a:lnSpc>
              <a:buSzPts val="1800"/>
            </a:pPr>
            <a:r>
              <a:rPr lang="en-US" sz="2000" dirty="0">
                <a:solidFill>
                  <a:srgbClr val="032151"/>
                </a:solidFill>
                <a:latin typeface="+mj-lt"/>
              </a:rPr>
              <a:t>Past Studies Public Input Themes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0"/>
                    </a14:imgEffect>
                  </a14:imgLayer>
                </a14:imgProps>
              </a:ext>
            </a:extLst>
          </a:blip>
          <a:stretch>
            <a:fillRect/>
          </a:stretch>
        </p:blipFill>
        <p:spPr>
          <a:xfrm>
            <a:off x="1191491" y="1473333"/>
            <a:ext cx="6139204" cy="4206605"/>
          </a:xfrm>
          <a:prstGeom prst="rect">
            <a:avLst/>
          </a:prstGeom>
        </p:spPr>
      </p:pic>
    </p:spTree>
    <p:extLst>
      <p:ext uri="{BB962C8B-B14F-4D97-AF65-F5344CB8AC3E}">
        <p14:creationId xmlns:p14="http://schemas.microsoft.com/office/powerpoint/2010/main" val="15138348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491" y="892369"/>
            <a:ext cx="9067800" cy="45719"/>
          </a:xfrm>
          <a:prstGeom prst="rect">
            <a:avLst/>
          </a:prstGeom>
        </p:spPr>
      </p:pic>
      <p:sp>
        <p:nvSpPr>
          <p:cNvPr id="5" name="TextBox 4"/>
          <p:cNvSpPr txBox="1"/>
          <p:nvPr/>
        </p:nvSpPr>
        <p:spPr>
          <a:xfrm>
            <a:off x="238991" y="892369"/>
            <a:ext cx="8686800" cy="2074414"/>
          </a:xfrm>
          <a:prstGeom prst="rect">
            <a:avLst/>
          </a:prstGeom>
          <a:noFill/>
        </p:spPr>
        <p:txBody>
          <a:bodyPr wrap="square" rtlCol="0">
            <a:spAutoFit/>
          </a:bodyPr>
          <a:lstStyle/>
          <a:p>
            <a:pPr lvl="0">
              <a:lnSpc>
                <a:spcPct val="115000"/>
              </a:lnSpc>
              <a:buSzPts val="1800"/>
            </a:pPr>
            <a:r>
              <a:rPr lang="en-US" sz="1600" dirty="0" err="1" smtClean="0">
                <a:solidFill>
                  <a:srgbClr val="032151"/>
                </a:solidFill>
                <a:latin typeface="+mj-lt"/>
              </a:rPr>
              <a:t>MetroQuest</a:t>
            </a:r>
            <a:r>
              <a:rPr lang="en-US" sz="1600" dirty="0" smtClean="0">
                <a:solidFill>
                  <a:srgbClr val="032151"/>
                </a:solidFill>
                <a:latin typeface="+mj-lt"/>
              </a:rPr>
              <a:t> </a:t>
            </a:r>
            <a:r>
              <a:rPr lang="en-US" sz="1600" dirty="0">
                <a:solidFill>
                  <a:srgbClr val="032151"/>
                </a:solidFill>
                <a:latin typeface="+mj-lt"/>
              </a:rPr>
              <a:t>Online </a:t>
            </a:r>
            <a:r>
              <a:rPr lang="en-US" sz="1600" dirty="0" smtClean="0">
                <a:solidFill>
                  <a:srgbClr val="032151"/>
                </a:solidFill>
                <a:latin typeface="+mj-lt"/>
              </a:rPr>
              <a:t>Survey</a:t>
            </a:r>
          </a:p>
          <a:p>
            <a:pPr marL="342900" lvl="0" indent="-342900">
              <a:lnSpc>
                <a:spcPct val="115000"/>
              </a:lnSpc>
              <a:buSzPts val="1800"/>
              <a:buFont typeface="Arial" panose="020B0604020202020204" pitchFamily="34" charset="0"/>
              <a:buChar char="•"/>
            </a:pPr>
            <a:r>
              <a:rPr lang="en-US" sz="1600" dirty="0" smtClean="0">
                <a:solidFill>
                  <a:srgbClr val="032151"/>
                </a:solidFill>
                <a:latin typeface="+mj-lt"/>
              </a:rPr>
              <a:t>6,965 </a:t>
            </a:r>
            <a:r>
              <a:rPr lang="en-US" sz="1600" dirty="0">
                <a:solidFill>
                  <a:srgbClr val="032151"/>
                </a:solidFill>
                <a:latin typeface="+mj-lt"/>
              </a:rPr>
              <a:t>respondents </a:t>
            </a:r>
            <a:endParaRPr lang="en-US" sz="1600" dirty="0" smtClean="0">
              <a:solidFill>
                <a:srgbClr val="032151"/>
              </a:solidFill>
              <a:latin typeface="+mj-lt"/>
            </a:endParaRPr>
          </a:p>
          <a:p>
            <a:pPr marL="342900" lvl="0" indent="-342900">
              <a:lnSpc>
                <a:spcPct val="115000"/>
              </a:lnSpc>
              <a:buSzPts val="1800"/>
              <a:buFont typeface="Arial" panose="020B0604020202020204" pitchFamily="34" charset="0"/>
              <a:buChar char="•"/>
            </a:pPr>
            <a:r>
              <a:rPr lang="en-US" sz="1600" dirty="0" smtClean="0">
                <a:solidFill>
                  <a:srgbClr val="032151"/>
                </a:solidFill>
                <a:latin typeface="+mj-lt"/>
              </a:rPr>
              <a:t>95</a:t>
            </a:r>
            <a:r>
              <a:rPr lang="en-US" sz="1600" dirty="0">
                <a:solidFill>
                  <a:srgbClr val="032151"/>
                </a:solidFill>
                <a:latin typeface="+mj-lt"/>
              </a:rPr>
              <a:t>% believe passenger rail could help address transportation needs along the Front Range</a:t>
            </a:r>
          </a:p>
          <a:p>
            <a:pPr lvl="0">
              <a:lnSpc>
                <a:spcPct val="115000"/>
              </a:lnSpc>
              <a:buSzPts val="1800"/>
            </a:pPr>
            <a:endParaRPr lang="en-US" sz="1600" dirty="0">
              <a:solidFill>
                <a:srgbClr val="032151"/>
              </a:solidFill>
              <a:latin typeface="+mj-lt"/>
            </a:endParaRPr>
          </a:p>
          <a:p>
            <a:pPr lvl="0">
              <a:lnSpc>
                <a:spcPct val="115000"/>
              </a:lnSpc>
              <a:buSzPts val="1800"/>
            </a:pPr>
            <a:r>
              <a:rPr lang="en-US" sz="1600" dirty="0">
                <a:solidFill>
                  <a:srgbClr val="032151"/>
                </a:solidFill>
                <a:latin typeface="+mj-lt"/>
              </a:rPr>
              <a:t>Public Opinion Survey</a:t>
            </a:r>
          </a:p>
          <a:p>
            <a:pPr marL="342900" lvl="0" indent="-342900">
              <a:lnSpc>
                <a:spcPct val="115000"/>
              </a:lnSpc>
              <a:buSzPts val="1800"/>
              <a:buFont typeface="Arial" panose="020B0604020202020204" pitchFamily="34" charset="0"/>
              <a:buChar char="•"/>
            </a:pPr>
            <a:r>
              <a:rPr lang="en-US" sz="1600" dirty="0" smtClean="0">
                <a:solidFill>
                  <a:srgbClr val="032151"/>
                </a:solidFill>
                <a:latin typeface="+mj-lt"/>
              </a:rPr>
              <a:t>600 responses</a:t>
            </a:r>
            <a:endParaRPr lang="en-US" sz="16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3"/>
          <a:stretch>
            <a:fillRect/>
          </a:stretch>
        </p:blipFill>
        <p:spPr>
          <a:xfrm>
            <a:off x="5641571" y="6560126"/>
            <a:ext cx="3505200" cy="30202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637219" y="2971800"/>
            <a:ext cx="7895004" cy="281659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spTree>
    <p:extLst>
      <p:ext uri="{BB962C8B-B14F-4D97-AF65-F5344CB8AC3E}">
        <p14:creationId xmlns:p14="http://schemas.microsoft.com/office/powerpoint/2010/main" val="15774049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14077" y="938088"/>
            <a:ext cx="8686800" cy="5189113"/>
          </a:xfrm>
          <a:prstGeom prst="rect">
            <a:avLst/>
          </a:prstGeom>
          <a:noFill/>
        </p:spPr>
        <p:txBody>
          <a:bodyPr wrap="square" rtlCol="0">
            <a:spAutoFit/>
          </a:bodyPr>
          <a:lstStyle/>
          <a:p>
            <a:pPr lvl="0">
              <a:lnSpc>
                <a:spcPct val="115000"/>
              </a:lnSpc>
              <a:buSzPts val="1800"/>
            </a:pPr>
            <a:r>
              <a:rPr lang="en-US" sz="2400" b="1" dirty="0">
                <a:solidFill>
                  <a:srgbClr val="032151"/>
                </a:solidFill>
                <a:latin typeface="+mj-lt"/>
              </a:rPr>
              <a:t>What have we heard? </a:t>
            </a:r>
          </a:p>
          <a:p>
            <a:pPr lvl="0">
              <a:lnSpc>
                <a:spcPct val="115000"/>
              </a:lnSpc>
              <a:buSzPts val="1800"/>
            </a:pPr>
            <a:r>
              <a:rPr lang="en-US" sz="2400" i="1" dirty="0">
                <a:solidFill>
                  <a:srgbClr val="032151"/>
                </a:solidFill>
                <a:latin typeface="+mj-lt"/>
              </a:rPr>
              <a:t>Issues</a:t>
            </a:r>
          </a:p>
          <a:p>
            <a:pPr marL="457200" lvl="0" indent="-317500">
              <a:lnSpc>
                <a:spcPct val="115000"/>
              </a:lnSpc>
              <a:buSzPts val="1400"/>
              <a:buChar char="●"/>
            </a:pPr>
            <a:r>
              <a:rPr lang="en-US" sz="2400" dirty="0">
                <a:solidFill>
                  <a:srgbClr val="032151"/>
                </a:solidFill>
                <a:latin typeface="+mj-lt"/>
              </a:rPr>
              <a:t>Connect to Local Network</a:t>
            </a:r>
          </a:p>
          <a:p>
            <a:pPr marL="457200" lvl="0" indent="-317500">
              <a:lnSpc>
                <a:spcPct val="115000"/>
              </a:lnSpc>
              <a:buSzPts val="1400"/>
              <a:buChar char="●"/>
            </a:pPr>
            <a:r>
              <a:rPr lang="en-US" sz="2400" dirty="0">
                <a:solidFill>
                  <a:srgbClr val="032151"/>
                </a:solidFill>
                <a:latin typeface="+mj-lt"/>
              </a:rPr>
              <a:t>Be </a:t>
            </a:r>
            <a:r>
              <a:rPr lang="en-US" sz="2400" dirty="0" smtClean="0">
                <a:solidFill>
                  <a:srgbClr val="032151"/>
                </a:solidFill>
                <a:latin typeface="+mj-lt"/>
              </a:rPr>
              <a:t>“Future Flexible”</a:t>
            </a:r>
            <a:endParaRPr lang="en-US" sz="2400" dirty="0">
              <a:solidFill>
                <a:srgbClr val="032151"/>
              </a:solidFill>
              <a:latin typeface="+mj-lt"/>
            </a:endParaRPr>
          </a:p>
          <a:p>
            <a:pPr marL="457200" lvl="0" indent="-317500">
              <a:lnSpc>
                <a:spcPct val="115000"/>
              </a:lnSpc>
              <a:buSzPts val="1400"/>
              <a:buChar char="●"/>
            </a:pPr>
            <a:r>
              <a:rPr lang="en-US" sz="2400" dirty="0">
                <a:solidFill>
                  <a:srgbClr val="032151"/>
                </a:solidFill>
                <a:latin typeface="+mj-lt"/>
              </a:rPr>
              <a:t>Speedy and Efficient Service</a:t>
            </a:r>
          </a:p>
          <a:p>
            <a:pPr marL="457200" lvl="0" indent="-317500">
              <a:lnSpc>
                <a:spcPct val="115000"/>
              </a:lnSpc>
              <a:buSzPts val="1400"/>
              <a:buChar char="●"/>
            </a:pPr>
            <a:r>
              <a:rPr lang="en-US" sz="2400" dirty="0">
                <a:solidFill>
                  <a:srgbClr val="032151"/>
                </a:solidFill>
                <a:latin typeface="+mj-lt"/>
              </a:rPr>
              <a:t>Support Future Development</a:t>
            </a:r>
          </a:p>
          <a:p>
            <a:pPr marL="457200" lvl="0">
              <a:lnSpc>
                <a:spcPct val="115000"/>
              </a:lnSpc>
              <a:buSzPts val="1800"/>
            </a:pPr>
            <a:endParaRPr lang="en-US" sz="2400" dirty="0">
              <a:solidFill>
                <a:srgbClr val="032151"/>
              </a:solidFill>
              <a:latin typeface="+mj-lt"/>
            </a:endParaRPr>
          </a:p>
          <a:p>
            <a:pPr lvl="0">
              <a:lnSpc>
                <a:spcPct val="115000"/>
              </a:lnSpc>
              <a:buSzPts val="1800"/>
            </a:pPr>
            <a:r>
              <a:rPr lang="en-US" sz="2400" i="1" dirty="0">
                <a:solidFill>
                  <a:srgbClr val="032151"/>
                </a:solidFill>
                <a:latin typeface="+mj-lt"/>
              </a:rPr>
              <a:t>Concerns</a:t>
            </a:r>
          </a:p>
          <a:p>
            <a:pPr marL="457200" lvl="0" indent="-317500">
              <a:lnSpc>
                <a:spcPct val="115000"/>
              </a:lnSpc>
              <a:buSzPts val="1400"/>
              <a:buChar char="●"/>
            </a:pPr>
            <a:r>
              <a:rPr lang="en-US" sz="2400" dirty="0">
                <a:solidFill>
                  <a:srgbClr val="032151"/>
                </a:solidFill>
                <a:latin typeface="+mj-lt"/>
              </a:rPr>
              <a:t>Cost Prohibitive (to build/operate)</a:t>
            </a:r>
          </a:p>
          <a:p>
            <a:pPr marL="457200" lvl="0" indent="-317500">
              <a:lnSpc>
                <a:spcPct val="115000"/>
              </a:lnSpc>
              <a:buSzPts val="1400"/>
              <a:buChar char="●"/>
            </a:pPr>
            <a:r>
              <a:rPr lang="en-US" sz="2400" dirty="0">
                <a:solidFill>
                  <a:srgbClr val="032151"/>
                </a:solidFill>
                <a:latin typeface="+mj-lt"/>
              </a:rPr>
              <a:t>Cannot Compete with Cars (Time, Ease, Cost, Culture)</a:t>
            </a:r>
          </a:p>
          <a:p>
            <a:pPr marL="457200" lvl="0" indent="-317500">
              <a:lnSpc>
                <a:spcPct val="115000"/>
              </a:lnSpc>
              <a:buSzPts val="1400"/>
              <a:buChar char="●"/>
            </a:pPr>
            <a:r>
              <a:rPr lang="en-US" sz="2400" dirty="0">
                <a:solidFill>
                  <a:srgbClr val="032151"/>
                </a:solidFill>
                <a:latin typeface="+mj-lt"/>
              </a:rPr>
              <a:t>Distrust / Historical Problems</a:t>
            </a:r>
          </a:p>
          <a:p>
            <a:pPr marL="457200" lvl="0" indent="-317500">
              <a:lnSpc>
                <a:spcPct val="115000"/>
              </a:lnSpc>
              <a:buSzPts val="1400"/>
              <a:buChar char="●"/>
            </a:pPr>
            <a:r>
              <a:rPr lang="en-US" sz="2400" dirty="0">
                <a:solidFill>
                  <a:srgbClr val="032151"/>
                </a:solidFill>
                <a:latin typeface="+mj-lt"/>
              </a:rPr>
              <a:t>Low ridership</a:t>
            </a:r>
            <a:endParaRPr lang="en-US" sz="14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8148633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371600"/>
            <a:ext cx="8686800" cy="2640723"/>
          </a:xfrm>
          <a:prstGeom prst="rect">
            <a:avLst/>
          </a:prstGeom>
          <a:noFill/>
        </p:spPr>
        <p:txBody>
          <a:bodyPr wrap="square" rtlCol="0">
            <a:spAutoFit/>
          </a:bodyPr>
          <a:lstStyle/>
          <a:p>
            <a:pPr lvl="0">
              <a:lnSpc>
                <a:spcPct val="115000"/>
              </a:lnSpc>
              <a:buSzPts val="1800"/>
            </a:pPr>
            <a:r>
              <a:rPr lang="en-US" sz="2400" dirty="0">
                <a:solidFill>
                  <a:srgbClr val="032151"/>
                </a:solidFill>
                <a:latin typeface="+mj-lt"/>
              </a:rPr>
              <a:t>Interactivity</a:t>
            </a:r>
          </a:p>
          <a:p>
            <a:pPr marL="457200" lvl="0" indent="-342900">
              <a:lnSpc>
                <a:spcPct val="115000"/>
              </a:lnSpc>
              <a:buSzPts val="1800"/>
              <a:buChar char="●"/>
            </a:pPr>
            <a:r>
              <a:rPr lang="en-US" sz="2400" dirty="0">
                <a:solidFill>
                  <a:srgbClr val="032151"/>
                </a:solidFill>
                <a:latin typeface="+mj-lt"/>
              </a:rPr>
              <a:t>How will FRPR benefit your region/community? </a:t>
            </a:r>
          </a:p>
          <a:p>
            <a:pPr marL="457200" lvl="0" indent="-342900">
              <a:lnSpc>
                <a:spcPct val="115000"/>
              </a:lnSpc>
              <a:buSzPts val="1800"/>
              <a:buChar char="●"/>
            </a:pPr>
            <a:r>
              <a:rPr lang="en-US" sz="2400" dirty="0">
                <a:solidFill>
                  <a:srgbClr val="032151"/>
                </a:solidFill>
                <a:latin typeface="+mj-lt"/>
              </a:rPr>
              <a:t>What aspect of FRPR is most important to you? </a:t>
            </a:r>
          </a:p>
          <a:p>
            <a:pPr marL="457200" lvl="0" indent="-342900">
              <a:lnSpc>
                <a:spcPct val="115000"/>
              </a:lnSpc>
              <a:buSzPts val="1800"/>
              <a:buChar char="●"/>
            </a:pPr>
            <a:r>
              <a:rPr lang="en-US" sz="2400" dirty="0">
                <a:solidFill>
                  <a:srgbClr val="032151"/>
                </a:solidFill>
                <a:latin typeface="+mj-lt"/>
              </a:rPr>
              <a:t>What are the challenges to implementing FRPR?  </a:t>
            </a:r>
          </a:p>
          <a:p>
            <a:pPr marL="457200" lvl="0" indent="-342900">
              <a:lnSpc>
                <a:spcPct val="115000"/>
              </a:lnSpc>
              <a:buSzPts val="1800"/>
              <a:buChar char="●"/>
            </a:pPr>
            <a:r>
              <a:rPr lang="en-US" sz="2400" dirty="0">
                <a:solidFill>
                  <a:srgbClr val="032151"/>
                </a:solidFill>
                <a:latin typeface="+mj-lt"/>
              </a:rPr>
              <a:t>How does FRPR fit into a larger mobility picture? </a:t>
            </a:r>
          </a:p>
          <a:p>
            <a:pPr marL="457200" lvl="0" indent="-342900">
              <a:lnSpc>
                <a:spcPct val="115000"/>
              </a:lnSpc>
              <a:buSzPts val="1800"/>
              <a:buChar char="●"/>
            </a:pPr>
            <a:r>
              <a:rPr lang="en-US" sz="2400" dirty="0">
                <a:solidFill>
                  <a:srgbClr val="032151"/>
                </a:solidFill>
                <a:latin typeface="+mj-lt"/>
              </a:rPr>
              <a:t>What are FRPR success factors? </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7544905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220201" cy="6857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2782668"/>
            <a:ext cx="6411043" cy="646331"/>
          </a:xfrm>
          <a:prstGeom prst="rect">
            <a:avLst/>
          </a:prstGeom>
          <a:noFill/>
        </p:spPr>
        <p:txBody>
          <a:bodyPr wrap="square" rtlCol="0">
            <a:spAutoFit/>
          </a:bodyPr>
          <a:lstStyle/>
          <a:p>
            <a:r>
              <a:rPr lang="en-US" sz="3600" b="1" dirty="0" smtClean="0">
                <a:solidFill>
                  <a:srgbClr val="032151"/>
                </a:solidFill>
                <a:latin typeface="+mj-lt"/>
              </a:rPr>
              <a:t>Front Range Passenger Rail </a:t>
            </a:r>
            <a:endParaRPr lang="en-US" sz="3600" b="1" dirty="0">
              <a:solidFill>
                <a:srgbClr val="032151"/>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91447"/>
            <a:ext cx="1939626" cy="1766552"/>
          </a:xfrm>
          <a:prstGeom prst="rect">
            <a:avLst/>
          </a:prstGeom>
        </p:spPr>
      </p:pic>
      <p:sp>
        <p:nvSpPr>
          <p:cNvPr id="8" name="TextBox 7"/>
          <p:cNvSpPr txBox="1"/>
          <p:nvPr/>
        </p:nvSpPr>
        <p:spPr>
          <a:xfrm>
            <a:off x="1828800" y="3428999"/>
            <a:ext cx="5867400" cy="830997"/>
          </a:xfrm>
          <a:prstGeom prst="rect">
            <a:avLst/>
          </a:prstGeom>
          <a:noFill/>
        </p:spPr>
        <p:txBody>
          <a:bodyPr wrap="square" rtlCol="0">
            <a:spAutoFit/>
          </a:bodyPr>
          <a:lstStyle/>
          <a:p>
            <a:pPr algn="r"/>
            <a:r>
              <a:rPr lang="en-US" sz="2400" i="1" dirty="0" smtClean="0">
                <a:solidFill>
                  <a:srgbClr val="032151"/>
                </a:solidFill>
                <a:latin typeface="+mj-lt"/>
              </a:rPr>
              <a:t>South</a:t>
            </a:r>
            <a:r>
              <a:rPr lang="en-US" sz="2400" i="1" dirty="0" smtClean="0">
                <a:solidFill>
                  <a:srgbClr val="032151"/>
                </a:solidFill>
                <a:latin typeface="+mj-lt"/>
              </a:rPr>
              <a:t> </a:t>
            </a:r>
            <a:r>
              <a:rPr lang="en-US" sz="2400" i="1" dirty="0" smtClean="0">
                <a:solidFill>
                  <a:srgbClr val="032151"/>
                </a:solidFill>
                <a:latin typeface="+mj-lt"/>
              </a:rPr>
              <a:t>Segment Coalition Meeting November </a:t>
            </a:r>
            <a:r>
              <a:rPr lang="en-US" sz="2400" i="1" dirty="0" smtClean="0">
                <a:solidFill>
                  <a:srgbClr val="032151"/>
                </a:solidFill>
                <a:latin typeface="+mj-lt"/>
              </a:rPr>
              <a:t>14, </a:t>
            </a:r>
            <a:r>
              <a:rPr lang="en-US" sz="2400" i="1" dirty="0" smtClean="0">
                <a:solidFill>
                  <a:srgbClr val="032151"/>
                </a:solidFill>
                <a:latin typeface="+mj-lt"/>
              </a:rPr>
              <a:t>2019</a:t>
            </a:r>
            <a:endParaRPr lang="en-US" sz="2400" i="1" dirty="0">
              <a:solidFill>
                <a:srgbClr val="032151"/>
              </a:solidFill>
              <a:latin typeface="+mj-lt"/>
            </a:endParaRPr>
          </a:p>
        </p:txBody>
      </p:sp>
      <p:sp>
        <p:nvSpPr>
          <p:cNvPr id="15" name="Picture Placeholder 14"/>
          <p:cNvSpPr>
            <a:spLocks noGrp="1"/>
          </p:cNvSpPr>
          <p:nvPr>
            <p:ph type="pic" sz="quarter" idx="21"/>
          </p:nvPr>
        </p:nvSpPr>
        <p:spPr>
          <a:xfrm>
            <a:off x="8763000" y="1"/>
            <a:ext cx="381000" cy="3200400"/>
          </a:xfrm>
          <a:solidFill>
            <a:srgbClr val="37CBFF"/>
          </a:solidFill>
          <a:ln>
            <a:solidFill>
              <a:srgbClr val="37CBFF"/>
            </a:solidFill>
          </a:ln>
        </p:spPr>
      </p:sp>
    </p:spTree>
    <p:extLst>
      <p:ext uri="{BB962C8B-B14F-4D97-AF65-F5344CB8AC3E}">
        <p14:creationId xmlns:p14="http://schemas.microsoft.com/office/powerpoint/2010/main" val="23584296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Front Range Passenger Rail Is...</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5476859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371600"/>
            <a:ext cx="8686800" cy="1791260"/>
          </a:xfrm>
          <a:prstGeom prst="rect">
            <a:avLst/>
          </a:prstGeom>
          <a:noFill/>
        </p:spPr>
        <p:txBody>
          <a:bodyPr wrap="square" rtlCol="0">
            <a:spAutoFit/>
          </a:bodyPr>
          <a:lstStyle/>
          <a:p>
            <a:pPr marL="457200" lvl="0" indent="-342900">
              <a:lnSpc>
                <a:spcPct val="115000"/>
              </a:lnSpc>
              <a:buSzPts val="1800"/>
              <a:buChar char="●"/>
            </a:pPr>
            <a:r>
              <a:rPr lang="en-US" sz="2400" dirty="0">
                <a:solidFill>
                  <a:srgbClr val="032151"/>
                </a:solidFill>
                <a:latin typeface="+mj-lt"/>
              </a:rPr>
              <a:t>Request </a:t>
            </a:r>
            <a:r>
              <a:rPr lang="en-US" sz="2400" dirty="0" smtClean="0">
                <a:solidFill>
                  <a:srgbClr val="032151"/>
                </a:solidFill>
                <a:latin typeface="+mj-lt"/>
              </a:rPr>
              <a:t>for </a:t>
            </a:r>
            <a:r>
              <a:rPr lang="en-US" sz="2400" dirty="0">
                <a:solidFill>
                  <a:srgbClr val="032151"/>
                </a:solidFill>
                <a:latin typeface="+mj-lt"/>
              </a:rPr>
              <a:t>Information</a:t>
            </a:r>
          </a:p>
          <a:p>
            <a:pPr marL="457200" lvl="0" indent="-342900">
              <a:lnSpc>
                <a:spcPct val="115000"/>
              </a:lnSpc>
              <a:buSzPts val="1800"/>
              <a:buChar char="●"/>
            </a:pPr>
            <a:r>
              <a:rPr lang="en-US" sz="2400" dirty="0">
                <a:solidFill>
                  <a:srgbClr val="032151"/>
                </a:solidFill>
                <a:latin typeface="+mj-lt"/>
              </a:rPr>
              <a:t>Select Corridor Coalition Representatives</a:t>
            </a:r>
          </a:p>
          <a:p>
            <a:pPr marL="457200" lvl="0" indent="-342900">
              <a:lnSpc>
                <a:spcPct val="115000"/>
              </a:lnSpc>
              <a:buSzPts val="1800"/>
              <a:buChar char="●"/>
            </a:pPr>
            <a:r>
              <a:rPr lang="en-US" sz="2400" dirty="0">
                <a:solidFill>
                  <a:srgbClr val="032151"/>
                </a:solidFill>
                <a:latin typeface="+mj-lt"/>
              </a:rPr>
              <a:t>Next Segment Coalition Meeting</a:t>
            </a:r>
          </a:p>
          <a:p>
            <a:pPr marL="457200" lvl="0" indent="-342900">
              <a:lnSpc>
                <a:spcPct val="115000"/>
              </a:lnSpc>
              <a:buSzPts val="1800"/>
              <a:buChar char="●"/>
            </a:pPr>
            <a:r>
              <a:rPr lang="en-US" sz="2400" dirty="0">
                <a:solidFill>
                  <a:srgbClr val="032151"/>
                </a:solidFill>
                <a:latin typeface="+mj-lt"/>
              </a:rPr>
              <a:t>Level 1 Alternatives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Next Steps</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41174732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38" y="0"/>
            <a:ext cx="9220201" cy="6857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91447"/>
            <a:ext cx="1939626" cy="1766552"/>
          </a:xfrm>
          <a:prstGeom prst="rect">
            <a:avLst/>
          </a:prstGeom>
        </p:spPr>
      </p:pic>
      <p:sp>
        <p:nvSpPr>
          <p:cNvPr id="15" name="Picture Placeholder 14"/>
          <p:cNvSpPr>
            <a:spLocks noGrp="1"/>
          </p:cNvSpPr>
          <p:nvPr>
            <p:ph type="pic" sz="quarter" idx="21"/>
          </p:nvPr>
        </p:nvSpPr>
        <p:spPr>
          <a:xfrm>
            <a:off x="8763000" y="1"/>
            <a:ext cx="381000" cy="3200400"/>
          </a:xfrm>
          <a:solidFill>
            <a:srgbClr val="37CBFF"/>
          </a:solidFill>
          <a:ln>
            <a:solidFill>
              <a:srgbClr val="37CBFF"/>
            </a:solidFill>
          </a:ln>
        </p:spPr>
      </p:sp>
      <p:sp>
        <p:nvSpPr>
          <p:cNvPr id="9" name="TextBox 8"/>
          <p:cNvSpPr txBox="1"/>
          <p:nvPr/>
        </p:nvSpPr>
        <p:spPr>
          <a:xfrm>
            <a:off x="457200" y="2784902"/>
            <a:ext cx="7315200" cy="830997"/>
          </a:xfrm>
          <a:prstGeom prst="rect">
            <a:avLst/>
          </a:prstGeom>
          <a:noFill/>
        </p:spPr>
        <p:txBody>
          <a:bodyPr wrap="square" rtlCol="0">
            <a:spAutoFit/>
          </a:bodyPr>
          <a:lstStyle/>
          <a:p>
            <a:r>
              <a:rPr lang="en-US" sz="4800" dirty="0" smtClean="0">
                <a:solidFill>
                  <a:srgbClr val="032151"/>
                </a:solidFill>
                <a:latin typeface="+mj-lt"/>
              </a:rPr>
              <a:t>Thank you for joining us!</a:t>
            </a:r>
            <a:endParaRPr lang="en-US" sz="4800" dirty="0">
              <a:solidFill>
                <a:srgbClr val="032151"/>
              </a:solidFill>
              <a:latin typeface="+mj-lt"/>
            </a:endParaRPr>
          </a:p>
        </p:txBody>
      </p:sp>
    </p:spTree>
    <p:extLst>
      <p:ext uri="{BB962C8B-B14F-4D97-AF65-F5344CB8AC3E}">
        <p14:creationId xmlns:p14="http://schemas.microsoft.com/office/powerpoint/2010/main" val="26629566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 y="-1"/>
            <a:ext cx="9144001" cy="6858001"/>
          </a:xfrm>
          <a:solidFill>
            <a:srgbClr val="032151"/>
          </a:solidFill>
        </p:spPr>
      </p:sp>
    </p:spTree>
    <p:extLst>
      <p:ext uri="{BB962C8B-B14F-4D97-AF65-F5344CB8AC3E}">
        <p14:creationId xmlns:p14="http://schemas.microsoft.com/office/powerpoint/2010/main" val="31596483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291041"/>
            <a:ext cx="8686800" cy="4154984"/>
          </a:xfrm>
          <a:prstGeom prst="rect">
            <a:avLst/>
          </a:prstGeom>
          <a:noFill/>
        </p:spPr>
        <p:txBody>
          <a:bodyPr wrap="square" rtlCol="0">
            <a:spAutoFit/>
          </a:bodyPr>
          <a:lstStyle/>
          <a:p>
            <a:r>
              <a:rPr lang="en-US" sz="2400" dirty="0">
                <a:solidFill>
                  <a:srgbClr val="032151"/>
                </a:solidFill>
                <a:latin typeface="+mj-lt"/>
              </a:rPr>
              <a:t>An exercise for you to do while we all arrive and settle in. Think of how you would finish this sentence -- free association style:</a:t>
            </a:r>
          </a:p>
          <a:p>
            <a:endParaRPr lang="en-US" sz="2400" dirty="0" smtClean="0">
              <a:solidFill>
                <a:srgbClr val="032151"/>
              </a:solidFill>
              <a:latin typeface="+mj-lt"/>
            </a:endParaRPr>
          </a:p>
          <a:p>
            <a:pPr marL="342900" indent="-342900">
              <a:buFont typeface="Arial" panose="020B0604020202020204" pitchFamily="34" charset="0"/>
              <a:buChar char="•"/>
            </a:pPr>
            <a:r>
              <a:rPr lang="en-US" sz="2400" dirty="0" smtClean="0">
                <a:solidFill>
                  <a:srgbClr val="032151"/>
                </a:solidFill>
                <a:latin typeface="+mj-lt"/>
              </a:rPr>
              <a:t>Write </a:t>
            </a:r>
            <a:r>
              <a:rPr lang="en-US" sz="2400" dirty="0">
                <a:solidFill>
                  <a:srgbClr val="032151"/>
                </a:solidFill>
                <a:latin typeface="+mj-lt"/>
              </a:rPr>
              <a:t>out your thought on a post-it note</a:t>
            </a:r>
          </a:p>
          <a:p>
            <a:pPr marL="342900" indent="-342900">
              <a:buFont typeface="Arial" panose="020B0604020202020204" pitchFamily="34" charset="0"/>
              <a:buChar char="•"/>
            </a:pPr>
            <a:r>
              <a:rPr lang="en-US" sz="2400" dirty="0">
                <a:solidFill>
                  <a:srgbClr val="032151"/>
                </a:solidFill>
                <a:latin typeface="+mj-lt"/>
              </a:rPr>
              <a:t>Write as many thoughts as you have; one thought per post-it note</a:t>
            </a:r>
          </a:p>
          <a:p>
            <a:pPr marL="342900" indent="-342900">
              <a:buFont typeface="Arial" panose="020B0604020202020204" pitchFamily="34" charset="0"/>
              <a:buChar char="•"/>
            </a:pPr>
            <a:r>
              <a:rPr lang="en-US" sz="2400" dirty="0">
                <a:solidFill>
                  <a:srgbClr val="032151"/>
                </a:solidFill>
                <a:latin typeface="+mj-lt"/>
              </a:rPr>
              <a:t>Stick your thoughts up on the wall</a:t>
            </a:r>
          </a:p>
          <a:p>
            <a:pPr marL="342900" indent="-342900">
              <a:buFont typeface="Arial" panose="020B0604020202020204" pitchFamily="34" charset="0"/>
              <a:buChar char="•"/>
            </a:pPr>
            <a:r>
              <a:rPr lang="en-US" sz="2400" dirty="0">
                <a:solidFill>
                  <a:srgbClr val="032151"/>
                </a:solidFill>
                <a:latin typeface="+mj-lt"/>
              </a:rPr>
              <a:t>Look to see others’ thoughts/post-its up on the wall</a:t>
            </a:r>
          </a:p>
          <a:p>
            <a:pPr marL="342900" indent="-342900">
              <a:buFont typeface="Arial" panose="020B0604020202020204" pitchFamily="34" charset="0"/>
              <a:buChar char="•"/>
            </a:pPr>
            <a:r>
              <a:rPr lang="en-US" sz="2400" dirty="0">
                <a:solidFill>
                  <a:srgbClr val="032151"/>
                </a:solidFill>
                <a:latin typeface="+mj-lt"/>
              </a:rPr>
              <a:t>If there are ideas already on the wall that are similar to yours, group yours next to them</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a:solidFill>
                  <a:srgbClr val="032151"/>
                </a:solidFill>
                <a:latin typeface="+mj-lt"/>
              </a:rPr>
              <a:t>Front Range Passenger Rail is...</a:t>
            </a: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68853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800" y="1676400"/>
            <a:ext cx="8686800" cy="3029291"/>
          </a:xfrm>
          <a:prstGeom prst="rect">
            <a:avLst/>
          </a:prstGeom>
          <a:noFill/>
        </p:spPr>
        <p:txBody>
          <a:bodyPr wrap="square" rtlCol="0">
            <a:spAutoFit/>
          </a:bodyPr>
          <a:lstStyle/>
          <a:p>
            <a:pPr marL="457200" lvl="0" indent="-342900">
              <a:lnSpc>
                <a:spcPct val="115000"/>
              </a:lnSpc>
              <a:buSzPts val="1800"/>
              <a:buChar char="●"/>
            </a:pPr>
            <a:r>
              <a:rPr lang="en-US" sz="2400" dirty="0">
                <a:solidFill>
                  <a:srgbClr val="032151"/>
                </a:solidFill>
                <a:latin typeface="+mj-lt"/>
              </a:rPr>
              <a:t>Welcome</a:t>
            </a:r>
          </a:p>
          <a:p>
            <a:pPr marL="457200" lvl="0" indent="-342900">
              <a:lnSpc>
                <a:spcPct val="115000"/>
              </a:lnSpc>
              <a:buSzPts val="1800"/>
              <a:buChar char="●"/>
            </a:pPr>
            <a:r>
              <a:rPr lang="en-US" sz="2400" dirty="0">
                <a:solidFill>
                  <a:srgbClr val="032151"/>
                </a:solidFill>
                <a:latin typeface="+mj-lt"/>
              </a:rPr>
              <a:t>What is FRPR</a:t>
            </a:r>
          </a:p>
          <a:p>
            <a:pPr marL="457200" lvl="0" indent="-342900">
              <a:lnSpc>
                <a:spcPct val="115000"/>
              </a:lnSpc>
              <a:buSzPts val="1800"/>
              <a:buChar char="●"/>
            </a:pPr>
            <a:r>
              <a:rPr lang="en-US" sz="2400" dirty="0">
                <a:solidFill>
                  <a:srgbClr val="032151"/>
                </a:solidFill>
                <a:latin typeface="+mj-lt"/>
              </a:rPr>
              <a:t>Project Development</a:t>
            </a:r>
          </a:p>
          <a:p>
            <a:pPr marL="457200" lvl="0" indent="-342900">
              <a:lnSpc>
                <a:spcPct val="115000"/>
              </a:lnSpc>
              <a:buSzPts val="1800"/>
              <a:buChar char="●"/>
            </a:pPr>
            <a:r>
              <a:rPr lang="en-US" sz="2400" dirty="0">
                <a:solidFill>
                  <a:srgbClr val="032151"/>
                </a:solidFill>
                <a:latin typeface="+mj-lt"/>
              </a:rPr>
              <a:t>FRPR Governance</a:t>
            </a:r>
          </a:p>
          <a:p>
            <a:pPr marL="457200" lvl="0" indent="-342900">
              <a:lnSpc>
                <a:spcPct val="115000"/>
              </a:lnSpc>
              <a:buSzPts val="1800"/>
              <a:buChar char="●"/>
            </a:pPr>
            <a:r>
              <a:rPr lang="en-US" sz="2400" dirty="0">
                <a:solidFill>
                  <a:srgbClr val="032151"/>
                </a:solidFill>
                <a:latin typeface="+mj-lt"/>
              </a:rPr>
              <a:t>Stakeholder Engagement</a:t>
            </a:r>
          </a:p>
          <a:p>
            <a:pPr marL="914400" lvl="1" indent="-317500">
              <a:lnSpc>
                <a:spcPct val="115000"/>
              </a:lnSpc>
              <a:buSzPts val="1400"/>
              <a:buChar char="○"/>
            </a:pPr>
            <a:r>
              <a:rPr lang="en-US" sz="2400" dirty="0">
                <a:solidFill>
                  <a:srgbClr val="032151"/>
                </a:solidFill>
                <a:latin typeface="+mj-lt"/>
              </a:rPr>
              <a:t>Coalition Workshop</a:t>
            </a:r>
          </a:p>
          <a:p>
            <a:pPr marL="457200" lvl="0" indent="-342900">
              <a:lnSpc>
                <a:spcPct val="115000"/>
              </a:lnSpc>
              <a:buSzPts val="1800"/>
              <a:buChar char="●"/>
            </a:pPr>
            <a:r>
              <a:rPr lang="en-US" sz="2400" dirty="0">
                <a:solidFill>
                  <a:srgbClr val="032151"/>
                </a:solidFill>
                <a:latin typeface="+mj-lt"/>
              </a:rPr>
              <a:t>Next Steps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a:solidFill>
                  <a:srgbClr val="032151"/>
                </a:solidFill>
                <a:latin typeface="+mj-lt"/>
              </a:rPr>
              <a:t>Agenda</a:t>
            </a: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6475143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799" y="1217496"/>
            <a:ext cx="8686800" cy="4302075"/>
          </a:xfrm>
          <a:prstGeom prst="rect">
            <a:avLst/>
          </a:prstGeom>
          <a:noFill/>
        </p:spPr>
        <p:txBody>
          <a:bodyPr wrap="square" rtlCol="0">
            <a:spAutoFit/>
          </a:bodyPr>
          <a:lstStyle/>
          <a:p>
            <a:pPr lvl="0">
              <a:lnSpc>
                <a:spcPct val="115000"/>
              </a:lnSpc>
              <a:buSzPts val="1800"/>
            </a:pPr>
            <a:r>
              <a:rPr lang="en-US" sz="2400" dirty="0">
                <a:solidFill>
                  <a:srgbClr val="032151"/>
                </a:solidFill>
                <a:highlight>
                  <a:srgbClr val="FFFFFF"/>
                </a:highlight>
                <a:latin typeface="+mj-lt"/>
              </a:rPr>
              <a:t>The primary responsibilities of segment coalition members are to provide input on project-related issues and serve as liaisons between the FRPR project and members of their community.</a:t>
            </a:r>
          </a:p>
          <a:p>
            <a:pPr lvl="0">
              <a:lnSpc>
                <a:spcPct val="115000"/>
              </a:lnSpc>
              <a:buSzPts val="1800"/>
            </a:pPr>
            <a:endParaRPr lang="en-US" sz="2400" dirty="0">
              <a:solidFill>
                <a:srgbClr val="032151"/>
              </a:solidFill>
              <a:highlight>
                <a:srgbClr val="FFFFFF"/>
              </a:highlight>
              <a:latin typeface="+mj-lt"/>
            </a:endParaRPr>
          </a:p>
          <a:p>
            <a:pPr marL="457200" lvl="0" indent="-342900">
              <a:lnSpc>
                <a:spcPct val="115000"/>
              </a:lnSpc>
              <a:buSzPts val="1800"/>
              <a:buChar char="●"/>
            </a:pPr>
            <a:r>
              <a:rPr lang="en-US" sz="2400" dirty="0">
                <a:solidFill>
                  <a:srgbClr val="032151"/>
                </a:solidFill>
                <a:highlight>
                  <a:srgbClr val="FFFFFF"/>
                </a:highlight>
                <a:latin typeface="+mj-lt"/>
              </a:rPr>
              <a:t>Share information with community members</a:t>
            </a:r>
          </a:p>
          <a:p>
            <a:pPr marL="457200" lvl="0" indent="-342900">
              <a:lnSpc>
                <a:spcPct val="115000"/>
              </a:lnSpc>
              <a:buSzPts val="1800"/>
              <a:buChar char="●"/>
            </a:pPr>
            <a:r>
              <a:rPr lang="en-US" sz="2400" dirty="0">
                <a:solidFill>
                  <a:srgbClr val="032151"/>
                </a:solidFill>
                <a:highlight>
                  <a:srgbClr val="FFFFFF"/>
                </a:highlight>
                <a:latin typeface="+mj-lt"/>
              </a:rPr>
              <a:t>Provide locally-focused input</a:t>
            </a:r>
          </a:p>
          <a:p>
            <a:pPr marL="457200" lvl="0" indent="-342900">
              <a:lnSpc>
                <a:spcPct val="115000"/>
              </a:lnSpc>
              <a:buSzPts val="1800"/>
              <a:buChar char="●"/>
            </a:pPr>
            <a:r>
              <a:rPr lang="en-US" sz="2400" dirty="0">
                <a:solidFill>
                  <a:srgbClr val="032151"/>
                </a:solidFill>
                <a:highlight>
                  <a:srgbClr val="FFFFFF"/>
                </a:highlight>
                <a:latin typeface="+mj-lt"/>
              </a:rPr>
              <a:t>Support locally-based engagement</a:t>
            </a:r>
          </a:p>
          <a:p>
            <a:pPr marL="457200" lvl="0" indent="-342900">
              <a:lnSpc>
                <a:spcPct val="115000"/>
              </a:lnSpc>
              <a:buSzPts val="1800"/>
              <a:buChar char="●"/>
            </a:pPr>
            <a:r>
              <a:rPr lang="en-US" sz="2400" dirty="0">
                <a:solidFill>
                  <a:srgbClr val="032151"/>
                </a:solidFill>
                <a:highlight>
                  <a:srgbClr val="FFFFFF"/>
                </a:highlight>
                <a:latin typeface="+mj-lt"/>
              </a:rPr>
              <a:t>Constructive problem-solvers</a:t>
            </a:r>
          </a:p>
          <a:p>
            <a:pPr lvl="0">
              <a:lnSpc>
                <a:spcPct val="115000"/>
              </a:lnSpc>
            </a:pPr>
            <a:endParaRPr lang="en-US" sz="2400" dirty="0">
              <a:solidFill>
                <a:srgbClr val="032151"/>
              </a:solidFill>
              <a:highlight>
                <a:srgbClr val="FFFFFF"/>
              </a:highlight>
              <a:latin typeface="+mj-lt"/>
            </a:endParaRPr>
          </a:p>
          <a:p>
            <a:pPr lvl="0">
              <a:lnSpc>
                <a:spcPct val="115000"/>
              </a:lnSpc>
            </a:pPr>
            <a:r>
              <a:rPr lang="en-US" sz="2400" dirty="0">
                <a:solidFill>
                  <a:srgbClr val="032151"/>
                </a:solidFill>
                <a:highlight>
                  <a:srgbClr val="FFFFFF"/>
                </a:highlight>
                <a:latin typeface="+mj-lt"/>
              </a:rPr>
              <a:t>Meetings: 2-3 hours; approximately every six weeks</a:t>
            </a:r>
            <a:endParaRPr lang="en-US" sz="2400" dirty="0">
              <a:solidFill>
                <a:srgbClr val="032151"/>
              </a:solidFill>
              <a:latin typeface="+mj-lt"/>
            </a:endParaRPr>
          </a:p>
        </p:txBody>
      </p:sp>
      <p:sp>
        <p:nvSpPr>
          <p:cNvPr id="6" name="TextBox 5"/>
          <p:cNvSpPr txBox="1"/>
          <p:nvPr/>
        </p:nvSpPr>
        <p:spPr>
          <a:xfrm>
            <a:off x="304799" y="353313"/>
            <a:ext cx="8811491" cy="584775"/>
          </a:xfrm>
          <a:prstGeom prst="rect">
            <a:avLst/>
          </a:prstGeom>
          <a:noFill/>
        </p:spPr>
        <p:txBody>
          <a:bodyPr wrap="square" rtlCol="0">
            <a:spAutoFit/>
          </a:bodyPr>
          <a:lstStyle/>
          <a:p>
            <a:r>
              <a:rPr lang="en-US" sz="3200" dirty="0">
                <a:solidFill>
                  <a:srgbClr val="032151"/>
                </a:solidFill>
                <a:latin typeface="+mj-lt"/>
              </a:rPr>
              <a:t>Segment Coalition Roles and Expectations </a:t>
            </a: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6852246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76200" y="1295400"/>
            <a:ext cx="4980709" cy="5365315"/>
          </a:xfrm>
          <a:prstGeom prst="rect">
            <a:avLst/>
          </a:prstGeom>
          <a:noFill/>
        </p:spPr>
        <p:txBody>
          <a:bodyPr wrap="square" rtlCol="0">
            <a:spAutoFit/>
          </a:bodyPr>
          <a:lstStyle/>
          <a:p>
            <a:pPr marL="114300" lvl="0">
              <a:lnSpc>
                <a:spcPct val="115000"/>
              </a:lnSpc>
              <a:buSzPts val="1800"/>
            </a:pPr>
            <a:r>
              <a:rPr lang="en-US" sz="2400" dirty="0">
                <a:solidFill>
                  <a:srgbClr val="032151"/>
                </a:solidFill>
                <a:latin typeface="+mj-lt"/>
              </a:rPr>
              <a:t>History and Status of FRPR</a:t>
            </a:r>
          </a:p>
          <a:p>
            <a:pPr marL="457200" lvl="0" indent="-342900">
              <a:lnSpc>
                <a:spcPct val="115000"/>
              </a:lnSpc>
              <a:buSzPts val="1800"/>
              <a:buChar char="●"/>
            </a:pPr>
            <a:r>
              <a:rPr lang="en-US" sz="2000" dirty="0">
                <a:solidFill>
                  <a:srgbClr val="032151"/>
                </a:solidFill>
                <a:latin typeface="+mj-lt"/>
              </a:rPr>
              <a:t>Numerous studies conducted for passenger rail in Colorado</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Across Front Range</a:t>
            </a:r>
          </a:p>
          <a:p>
            <a:pPr marL="1371600" lvl="2" indent="-342900">
              <a:lnSpc>
                <a:spcPct val="115000"/>
              </a:lnSpc>
              <a:buSzPts val="1800"/>
              <a:buFont typeface="Wingdings" panose="05000000000000000000" pitchFamily="2" charset="2"/>
              <a:buChar char="§"/>
            </a:pPr>
            <a:r>
              <a:rPr lang="en-US" sz="1400" dirty="0">
                <a:solidFill>
                  <a:srgbClr val="032151"/>
                </a:solidFill>
                <a:latin typeface="+mj-lt"/>
              </a:rPr>
              <a:t>State Passenger Rail Plan (2018), Interregional Connectivity Study (2014) and Interoperability Study (2017), Rocky Mountain Rail Authority, High Speed Rail Feasibility Study (2010)</a:t>
            </a:r>
          </a:p>
          <a:p>
            <a:pPr marL="914400" lvl="1" indent="-342900">
              <a:lnSpc>
                <a:spcPct val="115000"/>
              </a:lnSpc>
              <a:buSzPts val="1800"/>
              <a:buFont typeface="Courier New" panose="02070309020205020404" pitchFamily="49" charset="0"/>
              <a:buChar char="o"/>
            </a:pPr>
            <a:r>
              <a:rPr lang="en-US" sz="2000" dirty="0">
                <a:solidFill>
                  <a:srgbClr val="032151"/>
                </a:solidFill>
                <a:latin typeface="+mj-lt"/>
              </a:rPr>
              <a:t>In regional corridors along the Front Range</a:t>
            </a:r>
          </a:p>
          <a:p>
            <a:pPr marL="1371600" lvl="2" indent="-342900">
              <a:lnSpc>
                <a:spcPct val="115000"/>
              </a:lnSpc>
              <a:buSzPts val="1800"/>
              <a:buFont typeface="Wingdings" panose="05000000000000000000" pitchFamily="2" charset="2"/>
              <a:buChar char="§"/>
            </a:pPr>
            <a:r>
              <a:rPr lang="en-US" sz="1400" dirty="0">
                <a:solidFill>
                  <a:srgbClr val="032151"/>
                </a:solidFill>
                <a:latin typeface="+mj-lt"/>
              </a:rPr>
              <a:t>North I-25 Environmental Impact Statement (2011) and Commuter Rail Update (2015), </a:t>
            </a:r>
            <a:r>
              <a:rPr lang="en-US" sz="1400" dirty="0" err="1">
                <a:solidFill>
                  <a:srgbClr val="032151"/>
                </a:solidFill>
                <a:latin typeface="+mj-lt"/>
              </a:rPr>
              <a:t>FasTracks</a:t>
            </a:r>
            <a:r>
              <a:rPr lang="en-US" sz="1400" dirty="0">
                <a:solidFill>
                  <a:srgbClr val="032151"/>
                </a:solidFill>
                <a:latin typeface="+mj-lt"/>
              </a:rPr>
              <a:t> corridors in Denver metropolitan area, Northwest Area Mobility Study (2014), I-25 South Gap Environmental Assessment (2018)</a:t>
            </a:r>
          </a:p>
          <a:p>
            <a:pPr marL="457200" lvl="0" indent="-342900">
              <a:lnSpc>
                <a:spcPct val="115000"/>
              </a:lnSpc>
              <a:buSzPts val="1800"/>
              <a:buChar char="●"/>
            </a:pPr>
            <a:endParaRPr lang="en-US" sz="24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Past Studies</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8" name="Google Shape;96;p18"/>
          <p:cNvPicPr preferRelativeResize="0"/>
          <p:nvPr/>
        </p:nvPicPr>
        <p:blipFill rotWithShape="1">
          <a:blip r:embed="rId5">
            <a:alphaModFix/>
          </a:blip>
          <a:srcRect l="4720" t="3223" r="3971" b="3055"/>
          <a:stretch/>
        </p:blipFill>
        <p:spPr>
          <a:xfrm>
            <a:off x="5562600" y="1295400"/>
            <a:ext cx="3069879" cy="4869451"/>
          </a:xfrm>
          <a:prstGeom prst="rect">
            <a:avLst/>
          </a:prstGeom>
          <a:solidFill>
            <a:srgbClr val="44546A"/>
          </a:solidFill>
          <a:ln>
            <a:noFill/>
          </a:ln>
        </p:spPr>
      </p:pic>
    </p:spTree>
    <p:extLst>
      <p:ext uri="{BB962C8B-B14F-4D97-AF65-F5344CB8AC3E}">
        <p14:creationId xmlns:p14="http://schemas.microsoft.com/office/powerpoint/2010/main" val="19203953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6" name="TextBox 5"/>
          <p:cNvSpPr txBox="1"/>
          <p:nvPr/>
        </p:nvSpPr>
        <p:spPr>
          <a:xfrm>
            <a:off x="304800" y="-86618"/>
            <a:ext cx="8382000" cy="1077218"/>
          </a:xfrm>
          <a:prstGeom prst="rect">
            <a:avLst/>
          </a:prstGeom>
          <a:noFill/>
        </p:spPr>
        <p:txBody>
          <a:bodyPr wrap="square" rtlCol="0">
            <a:spAutoFit/>
          </a:bodyPr>
          <a:lstStyle/>
          <a:p>
            <a:r>
              <a:rPr lang="en-US" sz="3200">
                <a:solidFill>
                  <a:srgbClr val="032151"/>
                </a:solidFill>
                <a:latin typeface="+mj-lt"/>
              </a:rPr>
              <a:t>Who is the Southwest Chief and Front Range Passenger Rail Commission?</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
        <p:nvSpPr>
          <p:cNvPr id="3" name="Rectangle 2"/>
          <p:cNvSpPr/>
          <p:nvPr/>
        </p:nvSpPr>
        <p:spPr>
          <a:xfrm>
            <a:off x="457200" y="1423067"/>
            <a:ext cx="8153400" cy="3902607"/>
          </a:xfrm>
          <a:prstGeom prst="rect">
            <a:avLst/>
          </a:prstGeom>
        </p:spPr>
        <p:txBody>
          <a:bodyPr wrap="square">
            <a:spAutoFit/>
          </a:bodyPr>
          <a:lstStyle/>
          <a:p>
            <a:pPr lvl="0">
              <a:lnSpc>
                <a:spcPct val="115000"/>
              </a:lnSpc>
            </a:pPr>
            <a:r>
              <a:rPr lang="en-US" sz="2400" b="1" dirty="0">
                <a:solidFill>
                  <a:srgbClr val="032151"/>
                </a:solidFill>
                <a:latin typeface="+mj-lt"/>
              </a:rPr>
              <a:t>Rail Commission</a:t>
            </a:r>
          </a:p>
          <a:p>
            <a:pPr marL="457200" lvl="0" indent="-304800">
              <a:buClr>
                <a:schemeClr val="dk1"/>
              </a:buClr>
              <a:buSzPts val="1200"/>
              <a:buChar char="●"/>
            </a:pPr>
            <a:r>
              <a:rPr lang="en-US" sz="2000" dirty="0">
                <a:solidFill>
                  <a:srgbClr val="032151"/>
                </a:solidFill>
                <a:latin typeface="+mj-lt"/>
              </a:rPr>
              <a:t>Legislative direction (SB 17-153) to facilitate implementation of passenger rail along the Front </a:t>
            </a:r>
            <a:r>
              <a:rPr lang="en-US" sz="2000" dirty="0" smtClean="0">
                <a:solidFill>
                  <a:srgbClr val="032151"/>
                </a:solidFill>
                <a:latin typeface="+mj-lt"/>
              </a:rPr>
              <a:t>Range</a:t>
            </a:r>
            <a:br>
              <a:rPr lang="en-US" sz="2000" dirty="0" smtClean="0">
                <a:solidFill>
                  <a:srgbClr val="032151"/>
                </a:solidFill>
                <a:latin typeface="+mj-lt"/>
              </a:rPr>
            </a:br>
            <a:endParaRPr lang="en-US" sz="2000" dirty="0">
              <a:solidFill>
                <a:srgbClr val="032151"/>
              </a:solidFill>
              <a:latin typeface="+mj-lt"/>
            </a:endParaRPr>
          </a:p>
          <a:p>
            <a:pPr marL="457200" lvl="0" indent="-304800">
              <a:buClr>
                <a:schemeClr val="dk1"/>
              </a:buClr>
              <a:buSzPts val="1200"/>
              <a:buChar char="●"/>
            </a:pPr>
            <a:r>
              <a:rPr lang="en-US" sz="2000" dirty="0">
                <a:solidFill>
                  <a:srgbClr val="032151"/>
                </a:solidFill>
                <a:latin typeface="+mj-lt"/>
              </a:rPr>
              <a:t>Independent Commission, housed under CDOT </a:t>
            </a:r>
          </a:p>
          <a:p>
            <a:pPr marL="914400" lvl="1" indent="-304800">
              <a:buClr>
                <a:schemeClr val="dk1"/>
              </a:buClr>
              <a:buSzPts val="1200"/>
              <a:buChar char="●"/>
            </a:pPr>
            <a:r>
              <a:rPr lang="en-US" sz="2000" dirty="0">
                <a:solidFill>
                  <a:srgbClr val="032151"/>
                </a:solidFill>
                <a:latin typeface="+mj-lt"/>
              </a:rPr>
              <a:t>11 voting Commissioners </a:t>
            </a:r>
          </a:p>
          <a:p>
            <a:pPr marL="914400" lvl="1" indent="-304800">
              <a:buClr>
                <a:schemeClr val="dk1"/>
              </a:buClr>
              <a:buSzPts val="1200"/>
              <a:buChar char="●"/>
            </a:pPr>
            <a:r>
              <a:rPr lang="en-US" sz="2000" dirty="0">
                <a:solidFill>
                  <a:srgbClr val="032151"/>
                </a:solidFill>
                <a:latin typeface="+mj-lt"/>
              </a:rPr>
              <a:t>3 non-voting </a:t>
            </a:r>
            <a:r>
              <a:rPr lang="en-US" sz="2000" dirty="0" smtClean="0">
                <a:solidFill>
                  <a:srgbClr val="032151"/>
                </a:solidFill>
                <a:latin typeface="+mj-lt"/>
              </a:rPr>
              <a:t>advisors</a:t>
            </a:r>
            <a:br>
              <a:rPr lang="en-US" sz="2000" dirty="0" smtClean="0">
                <a:solidFill>
                  <a:srgbClr val="032151"/>
                </a:solidFill>
                <a:latin typeface="+mj-lt"/>
              </a:rPr>
            </a:br>
            <a:endParaRPr lang="en-US" sz="2000" dirty="0">
              <a:solidFill>
                <a:srgbClr val="032151"/>
              </a:solidFill>
              <a:latin typeface="+mj-lt"/>
            </a:endParaRPr>
          </a:p>
          <a:p>
            <a:pPr marL="457200" lvl="0" indent="-304800">
              <a:buClr>
                <a:schemeClr val="dk1"/>
              </a:buClr>
              <a:buSzPts val="1200"/>
              <a:buChar char="●"/>
            </a:pPr>
            <a:r>
              <a:rPr lang="en-US" sz="2000" dirty="0">
                <a:solidFill>
                  <a:srgbClr val="032151"/>
                </a:solidFill>
                <a:latin typeface="+mj-lt"/>
              </a:rPr>
              <a:t>Groups represented: PPACG, DRCOG, UP, PACOG, NFRMPO, South County Community Member, Passenger Rail </a:t>
            </a:r>
            <a:r>
              <a:rPr lang="en-US" sz="2000" dirty="0" smtClean="0">
                <a:solidFill>
                  <a:srgbClr val="032151"/>
                </a:solidFill>
                <a:latin typeface="+mj-lt"/>
              </a:rPr>
              <a:t>Advocates (2), </a:t>
            </a:r>
            <a:r>
              <a:rPr lang="en-US" sz="2000" dirty="0">
                <a:solidFill>
                  <a:srgbClr val="032151"/>
                </a:solidFill>
                <a:latin typeface="+mj-lt"/>
              </a:rPr>
              <a:t>BNSF, SCCOG, RTD, CDOT (non-voting), Amtrak (non-voting), Cheyenne Chamber of Commerce (non-voting)</a:t>
            </a:r>
          </a:p>
        </p:txBody>
      </p:sp>
    </p:spTree>
    <p:extLst>
      <p:ext uri="{BB962C8B-B14F-4D97-AF65-F5344CB8AC3E}">
        <p14:creationId xmlns:p14="http://schemas.microsoft.com/office/powerpoint/2010/main" val="28862022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Corridor / Study Area</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91" y="1283800"/>
            <a:ext cx="4169467" cy="4169467"/>
          </a:xfrm>
          <a:prstGeom prst="rect">
            <a:avLst/>
          </a:prstGeom>
        </p:spPr>
      </p:pic>
      <p:pic>
        <p:nvPicPr>
          <p:cNvPr id="10" name="Google Shape;96;p18"/>
          <p:cNvPicPr preferRelativeResize="0"/>
          <p:nvPr/>
        </p:nvPicPr>
        <p:blipFill rotWithShape="1">
          <a:blip r:embed="rId6">
            <a:alphaModFix/>
          </a:blip>
          <a:srcRect l="4720" t="3223" r="3971" b="3055"/>
          <a:stretch/>
        </p:blipFill>
        <p:spPr>
          <a:xfrm>
            <a:off x="5170660" y="1283800"/>
            <a:ext cx="3069879" cy="4869451"/>
          </a:xfrm>
          <a:prstGeom prst="rect">
            <a:avLst/>
          </a:prstGeom>
          <a:solidFill>
            <a:srgbClr val="44546A"/>
          </a:solidFill>
          <a:ln>
            <a:noFill/>
          </a:ln>
        </p:spPr>
      </p:pic>
    </p:spTree>
    <p:extLst>
      <p:ext uri="{BB962C8B-B14F-4D97-AF65-F5344CB8AC3E}">
        <p14:creationId xmlns:p14="http://schemas.microsoft.com/office/powerpoint/2010/main" val="42040307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800" y="1676400"/>
            <a:ext cx="8686800" cy="3029291"/>
          </a:xfrm>
          <a:prstGeom prst="rect">
            <a:avLst/>
          </a:prstGeom>
          <a:noFill/>
        </p:spPr>
        <p:txBody>
          <a:bodyPr wrap="square" rtlCol="0">
            <a:spAutoFit/>
          </a:bodyPr>
          <a:lstStyle/>
          <a:p>
            <a:pPr marL="114300" lvl="0">
              <a:lnSpc>
                <a:spcPct val="115000"/>
              </a:lnSpc>
              <a:buSzPts val="1800"/>
            </a:pPr>
            <a:r>
              <a:rPr lang="en-US" sz="2400" dirty="0">
                <a:solidFill>
                  <a:srgbClr val="032151"/>
                </a:solidFill>
                <a:latin typeface="+mj-lt"/>
              </a:rPr>
              <a:t>Developing passenger rail service in and along the I-25 corridor is an important component of Colorado’s transportation future. Front Range Passenger Rail (FRPR) will provide a safe, efficient, and reliable transportation option for travel between major population centers along the Front Range and create a backbone for expanding rail and transit options in the state.</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FRPR Purpose</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0652794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DR_Base_4-3_Titlecase_BlckBkgd_0414">
  <a:themeElements>
    <a:clrScheme name="HDR Black-Brights">
      <a:dk1>
        <a:srgbClr val="A8A99E"/>
      </a:dk1>
      <a:lt1>
        <a:srgbClr val="FFFFFF"/>
      </a:lt1>
      <a:dk2>
        <a:srgbClr val="000000"/>
      </a:dk2>
      <a:lt2>
        <a:srgbClr val="54585A"/>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HDR_Base_4-3_Titlecase_BlckBkgd_2016</Template>
  <TotalTime>108</TotalTime>
  <Words>1828</Words>
  <Application>Microsoft Office PowerPoint</Application>
  <PresentationFormat>On-screen Show (4:3)</PresentationFormat>
  <Paragraphs>240</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Courier New</vt:lpstr>
      <vt:lpstr>Noto Sans Symbols</vt:lpstr>
      <vt:lpstr>Wingdings</vt:lpstr>
      <vt:lpstr>HDR_Base_4-3_Titlecase_BlckBkgd_0414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HDR,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Price, Laura</dc:creator>
  <cp:lastModifiedBy>Bettale, Tara</cp:lastModifiedBy>
  <cp:revision>20</cp:revision>
  <dcterms:created xsi:type="dcterms:W3CDTF">2019-11-11T19:47:18Z</dcterms:created>
  <dcterms:modified xsi:type="dcterms:W3CDTF">2019-12-03T20:29:07Z</dcterms:modified>
</cp:coreProperties>
</file>