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7"/>
  </p:notesMasterIdLst>
  <p:handoutMasterIdLst>
    <p:handoutMasterId r:id="rId28"/>
  </p:handoutMasterIdLst>
  <p:sldIdLst>
    <p:sldId id="271" r:id="rId2"/>
    <p:sldId id="291" r:id="rId3"/>
    <p:sldId id="290" r:id="rId4"/>
    <p:sldId id="288" r:id="rId5"/>
    <p:sldId id="292" r:id="rId6"/>
    <p:sldId id="295" r:id="rId7"/>
    <p:sldId id="293" r:id="rId8"/>
    <p:sldId id="296" r:id="rId9"/>
    <p:sldId id="312" r:id="rId10"/>
    <p:sldId id="307" r:id="rId11"/>
    <p:sldId id="308" r:id="rId12"/>
    <p:sldId id="305" r:id="rId13"/>
    <p:sldId id="310" r:id="rId14"/>
    <p:sldId id="316" r:id="rId15"/>
    <p:sldId id="317" r:id="rId16"/>
    <p:sldId id="311" r:id="rId17"/>
    <p:sldId id="297" r:id="rId18"/>
    <p:sldId id="304" r:id="rId19"/>
    <p:sldId id="309" r:id="rId20"/>
    <p:sldId id="303" r:id="rId21"/>
    <p:sldId id="284" r:id="rId22"/>
    <p:sldId id="322" r:id="rId23"/>
    <p:sldId id="321" r:id="rId24"/>
    <p:sldId id="320" r:id="rId25"/>
    <p:sldId id="323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968" userDrawn="1">
          <p15:clr>
            <a:srgbClr val="A4A3A4"/>
          </p15:clr>
        </p15:guide>
        <p15:guide id="3" orient="horz" pos="2976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pos="1344" userDrawn="1">
          <p15:clr>
            <a:srgbClr val="A4A3A4"/>
          </p15:clr>
        </p15:guide>
        <p15:guide id="6" pos="268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4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859"/>
    <a:srgbClr val="B2B4AD"/>
    <a:srgbClr val="032151"/>
    <a:srgbClr val="B2B4B7"/>
    <a:srgbClr val="4FC7E5"/>
    <a:srgbClr val="E5DECB"/>
    <a:srgbClr val="DCDDD8"/>
    <a:srgbClr val="4AC9E8"/>
    <a:srgbClr val="37CBFF"/>
    <a:srgbClr val="4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71346" autoAdjust="0"/>
  </p:normalViewPr>
  <p:slideViewPr>
    <p:cSldViewPr showGuides="1">
      <p:cViewPr varScale="1">
        <p:scale>
          <a:sx n="79" d="100"/>
          <a:sy n="79" d="100"/>
        </p:scale>
        <p:origin x="1590" y="90"/>
      </p:cViewPr>
      <p:guideLst>
        <p:guide orient="horz" pos="1008"/>
        <p:guide orient="horz" pos="1968"/>
        <p:guide orient="horz" pos="2976"/>
        <p:guide orient="horz" pos="3984"/>
        <p:guide pos="1344"/>
        <p:guide pos="2688"/>
        <p:guide pos="4032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6F26-EA28-4181-A0D5-E140B173DCDD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B97C-7FCF-4D5D-AA65-BA38847976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9EE2-805A-4605-B7C6-62E2FF9A7A2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E003-EF45-4281-B7F3-C38D24FC8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9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0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6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detailed comparative analysis in L2: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Quality of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Connections to local transportation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Multimodal connections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for public support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Community impacts and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Economic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Travel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Ridership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Competition with auto travel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Opportunities to work with railroads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Train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Timing, phasing, and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7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5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9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4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3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64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12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54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0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20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58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59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0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4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3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3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ginning 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1344269"/>
            <a:ext cx="5064126" cy="41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0292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6868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34655"/>
            <a:ext cx="3657600" cy="494545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08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51054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86868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410200" y="1134655"/>
            <a:ext cx="3733800" cy="494545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5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bg>
      <p:bgPr>
        <a:solidFill>
          <a:srgbClr val="0F3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1343589"/>
            <a:ext cx="5065776" cy="41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30843" y="-27373"/>
            <a:ext cx="513157" cy="322777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581401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3200" b="0" i="1" kern="1200" baseline="0" dirty="0" smtClean="0">
                <a:solidFill>
                  <a:srgbClr val="0F3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2895601"/>
            <a:ext cx="7010400" cy="530184"/>
          </a:xfrm>
        </p:spPr>
        <p:txBody>
          <a:bodyPr>
            <a:noAutofit/>
          </a:bodyPr>
          <a:lstStyle>
            <a:lvl1pPr algn="r">
              <a:lnSpc>
                <a:spcPts val="3200"/>
              </a:lnSpc>
              <a:defRPr sz="3600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08768" y="600989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1447"/>
            <a:ext cx="1939626" cy="1766552"/>
          </a:xfrm>
          <a:prstGeom prst="rect">
            <a:avLst/>
          </a:prstGeom>
        </p:spPr>
      </p:pic>
      <p:pic>
        <p:nvPicPr>
          <p:cNvPr id="8" name="image1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419725" y="289312"/>
            <a:ext cx="678815" cy="644525"/>
          </a:xfrm>
          <a:prstGeom prst="rect">
            <a:avLst/>
          </a:prstGeom>
          <a:ln/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5037"/>
            <a:ext cx="2150110" cy="47307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4714886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1800" b="0" i="0" kern="1200" baseline="0" dirty="0" smtClean="0">
                <a:solidFill>
                  <a:srgbClr val="4AC9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68643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r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30843" y="-27373"/>
            <a:ext cx="513157" cy="322777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581401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3200" b="0" i="1" kern="1200" baseline="0" dirty="0" smtClean="0">
                <a:solidFill>
                  <a:srgbClr val="0F3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2895601"/>
            <a:ext cx="7010400" cy="530184"/>
          </a:xfrm>
        </p:spPr>
        <p:txBody>
          <a:bodyPr>
            <a:noAutofit/>
          </a:bodyPr>
          <a:lstStyle>
            <a:lvl1pPr algn="r">
              <a:lnSpc>
                <a:spcPts val="3200"/>
              </a:lnSpc>
              <a:defRPr sz="3600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1447"/>
            <a:ext cx="1939626" cy="17665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4714886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1800" b="0" i="0" kern="1200" baseline="0" dirty="0" smtClean="0">
                <a:solidFill>
                  <a:srgbClr val="4AC9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42896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050" y="5936982"/>
            <a:ext cx="9163050" cy="921018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2743201"/>
            <a:ext cx="7772400" cy="2698732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4000" b="1" i="1" baseline="0">
                <a:solidFill>
                  <a:srgbClr val="4FC7E5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9882"/>
            <a:ext cx="2433312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050" y="0"/>
            <a:ext cx="9163050" cy="6858000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2743201"/>
            <a:ext cx="7772400" cy="2698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1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9882"/>
            <a:ext cx="2433312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0292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3810000" y="0"/>
            <a:ext cx="5029200" cy="9906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1" cy="3386379"/>
          </a:xfrm>
          <a:prstGeom prst="rect">
            <a:avLst/>
          </a:prstGeom>
          <a:solidFill>
            <a:srgbClr val="B2B4B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502515"/>
            <a:ext cx="3657600" cy="257759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0" y="990600"/>
            <a:ext cx="5340096" cy="45772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549"/>
            <a:ext cx="8839200" cy="4520479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52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-12468" y="4267200"/>
            <a:ext cx="4303713" cy="1983932"/>
          </a:xfrm>
          <a:prstGeom prst="rect">
            <a:avLst/>
          </a:prstGeom>
          <a:solidFill>
            <a:srgbClr val="E5DECB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30307" y="4267200"/>
            <a:ext cx="4261474" cy="1983932"/>
          </a:xfrm>
          <a:prstGeom prst="rect">
            <a:avLst/>
          </a:prstGeom>
          <a:solidFill>
            <a:srgbClr val="B2B4B7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8839200" cy="298014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768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630843" y="4272642"/>
            <a:ext cx="513157" cy="197848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5638800"/>
            <a:ext cx="8839200" cy="54962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76200" y="1188408"/>
            <a:ext cx="8991600" cy="4321682"/>
          </a:xfrm>
          <a:prstGeom prst="rect">
            <a:avLst/>
          </a:prstGeom>
          <a:solidFill>
            <a:srgbClr val="E5DECB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-6945"/>
            <a:ext cx="86868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1392172"/>
            <a:ext cx="86868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4022" r:id="rId2"/>
    <p:sldLayoutId id="2147484024" r:id="rId3"/>
    <p:sldLayoutId id="2147483980" r:id="rId4"/>
    <p:sldLayoutId id="2147484023" r:id="rId5"/>
    <p:sldLayoutId id="2147483990" r:id="rId6"/>
    <p:sldLayoutId id="2147484020" r:id="rId7"/>
    <p:sldLayoutId id="2147483993" r:id="rId8"/>
    <p:sldLayoutId id="2147483992" r:id="rId9"/>
    <p:sldLayoutId id="2147484021" r:id="rId10"/>
    <p:sldLayoutId id="2147484025" r:id="rId11"/>
    <p:sldLayoutId id="214748401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21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70776" y="2286000"/>
            <a:ext cx="6998676" cy="2839972"/>
            <a:chOff x="1066800" y="2722628"/>
            <a:chExt cx="6998676" cy="2839972"/>
          </a:xfrm>
        </p:grpSpPr>
        <p:sp>
          <p:nvSpPr>
            <p:cNvPr id="2" name="Rectangle 1"/>
            <p:cNvSpPr/>
            <p:nvPr/>
          </p:nvSpPr>
          <p:spPr>
            <a:xfrm>
              <a:off x="1066800" y="2971800"/>
              <a:ext cx="1524000" cy="2195146"/>
            </a:xfrm>
            <a:prstGeom prst="rect">
              <a:avLst/>
            </a:prstGeom>
            <a:solidFill>
              <a:srgbClr val="B2B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PROJECT INITIATION AND SCOPING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/>
                <a:t>What do we want Front Range Passenger Rail to be?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2263" y="2977662"/>
              <a:ext cx="1524000" cy="2195146"/>
            </a:xfrm>
            <a:prstGeom prst="rect">
              <a:avLst/>
            </a:prstGeom>
            <a:solidFill>
              <a:srgbClr val="032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LEVEL 1 EVALUATION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/>
                <a:t>What are the possibilities for corridors and operations?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57726" y="2986454"/>
              <a:ext cx="1524000" cy="219514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LEVEL 2 EVALUATION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/>
                <a:t>How do alternatives compare?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53188" y="2986454"/>
              <a:ext cx="1612288" cy="2195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ADVANCE TO NEPA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/>
                <a:t>Federally required process to advance major infrastructure </a:t>
              </a:r>
              <a:r>
                <a:rPr lang="en-US" sz="1600" dirty="0" smtClean="0"/>
                <a:t>projects</a:t>
              </a:r>
              <a:endParaRPr lang="en-US" sz="1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072081" y="5562600"/>
              <a:ext cx="6993395" cy="0"/>
            </a:xfrm>
            <a:prstGeom prst="line">
              <a:avLst/>
            </a:prstGeom>
            <a:ln w="34925" cmpd="sng">
              <a:solidFill>
                <a:srgbClr val="B2B4B7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06786" y="5285601"/>
              <a:ext cx="4307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STAKEHOLDER ENGAGEMENT AND GOVERNANCE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6800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1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62263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2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7726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3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53188" y="2722628"/>
              <a:ext cx="1043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B2B4B7"/>
                  </a:solidFill>
                  <a:latin typeface="+mj-lt"/>
                </a:rPr>
                <a:t>STEP 4</a:t>
              </a:r>
              <a:endParaRPr lang="en-US" sz="1200" dirty="0">
                <a:solidFill>
                  <a:srgbClr val="B2B4B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957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 Categories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676400"/>
            <a:ext cx="5486400" cy="4069047"/>
            <a:chOff x="1828800" y="1676400"/>
            <a:chExt cx="5486400" cy="4069047"/>
          </a:xfrm>
        </p:grpSpPr>
        <p:sp>
          <p:nvSpPr>
            <p:cNvPr id="10" name="Rectangle 9"/>
            <p:cNvSpPr/>
            <p:nvPr/>
          </p:nvSpPr>
          <p:spPr>
            <a:xfrm>
              <a:off x="1828800" y="1676400"/>
              <a:ext cx="5486400" cy="4069047"/>
            </a:xfrm>
            <a:prstGeom prst="rect">
              <a:avLst/>
            </a:prstGeom>
            <a:solidFill>
              <a:srgbClr val="E5D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843089" y="3672807"/>
              <a:ext cx="1920240" cy="1920240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r>
                <a:rPr lang="en-US" dirty="0" smtClean="0"/>
                <a:t>LEVEL 2  </a:t>
              </a:r>
            </a:p>
            <a:p>
              <a:r>
                <a:rPr lang="en-US" i="1" dirty="0" smtClean="0">
                  <a:solidFill>
                    <a:srgbClr val="4FC7E5"/>
                  </a:solidFill>
                </a:rPr>
                <a:t>COMPARATIVE ANALYSIS</a:t>
              </a:r>
              <a:endParaRPr lang="en-US" i="1" dirty="0">
                <a:solidFill>
                  <a:srgbClr val="4FC7E5"/>
                </a:solidFill>
              </a:endParaRPr>
            </a:p>
          </p:txBody>
        </p:sp>
        <p:sp>
          <p:nvSpPr>
            <p:cNvPr id="7" name="Google Shape;432;p51"/>
            <p:cNvSpPr txBox="1"/>
            <p:nvPr/>
          </p:nvSpPr>
          <p:spPr>
            <a:xfrm>
              <a:off x="1895765" y="2087847"/>
              <a:ext cx="3962400" cy="14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Operational characteristics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Community and environmental impact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Financial and economic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bg2"/>
                  </a:solidFill>
                </a:rPr>
                <a:t>Feasibility and implementation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715328" y="4269998"/>
              <a:ext cx="1371600" cy="725857"/>
            </a:xfrm>
            <a:prstGeom prst="rightArrow">
              <a:avLst>
                <a:gd name="adj1" fmla="val 50000"/>
                <a:gd name="adj2" fmla="val 56927"/>
              </a:avLst>
            </a:prstGeom>
            <a:solidFill>
              <a:srgbClr val="B2B4B7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Google Shape;432;p51"/>
            <p:cNvSpPr txBox="1"/>
            <p:nvPr/>
          </p:nvSpPr>
          <p:spPr>
            <a:xfrm>
              <a:off x="1828800" y="1676400"/>
              <a:ext cx="5486400" cy="335247"/>
            </a:xfrm>
            <a:prstGeom prst="rect">
              <a:avLst/>
            </a:prstGeom>
            <a:solidFill>
              <a:srgbClr val="4FC7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Aft>
                  <a:spcPts val="600"/>
                </a:spcAft>
                <a:buSzPct val="75000"/>
              </a:pPr>
              <a:r>
                <a:rPr lang="en-US" dirty="0" smtClean="0"/>
                <a:t>Evaluation Criteria Categories: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2769" y="3672807"/>
              <a:ext cx="1920240" cy="1920240"/>
            </a:xfrm>
            <a:prstGeom prst="ellipse">
              <a:avLst/>
            </a:prstGeom>
            <a:solidFill>
              <a:srgbClr val="4FC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r>
                <a:rPr lang="en-US" dirty="0" smtClean="0"/>
                <a:t>LEVEL 1 </a:t>
              </a:r>
            </a:p>
            <a:p>
              <a:r>
                <a:rPr lang="en-US" i="1" dirty="0" smtClean="0">
                  <a:solidFill>
                    <a:srgbClr val="032151"/>
                  </a:solidFill>
                </a:rPr>
                <a:t>FATAL FLAW ANALYSIS</a:t>
              </a:r>
              <a:endParaRPr lang="en-US" i="1" dirty="0">
                <a:solidFill>
                  <a:srgbClr val="03215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389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55" name="Text Placeholder 6"/>
          <p:cNvSpPr txBox="1">
            <a:spLocks/>
          </p:cNvSpPr>
          <p:nvPr/>
        </p:nvSpPr>
        <p:spPr>
          <a:xfrm>
            <a:off x="152400" y="1219200"/>
            <a:ext cx="1885119" cy="4435828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 smtClean="0"/>
              <a:t>POSSIBLE PASSENGER RAIL CORRIDORS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Highway corridors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Freight rail corridors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Greenfield (new)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Hybrid corridors</a:t>
            </a:r>
            <a:endParaRPr lang="en-US" sz="2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6" y="0"/>
            <a:ext cx="6858000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31654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Corridors – Opportunities and Challenges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997" y="1410480"/>
            <a:ext cx="3816203" cy="120645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HIGHWAY CORRIDORS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I-25, supplemented by 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C-470/E-470 and corridors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adjacent to rail (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US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85)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999" y="2756594"/>
            <a:ext cx="1828800" cy="3034606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Better horizontal </a:t>
            </a:r>
            <a:r>
              <a:rPr lang="en-US" sz="1400" dirty="0"/>
              <a:t>geometry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Fewer </a:t>
            </a:r>
            <a:r>
              <a:rPr lang="en-US" sz="1400" dirty="0" smtClean="0"/>
              <a:t>environmental and community impacts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Potential for reduced right-of-way </a:t>
            </a:r>
            <a:r>
              <a:rPr lang="en-US" sz="1400" dirty="0" smtClean="0"/>
              <a:t>acquisition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-370747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4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756594"/>
            <a:ext cx="1828800" cy="3034606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Right-of-way constrained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I-25 expansion limited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Rural corridors have less impact, but serve less people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Some vertical curve challenges (grades)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4397" y="1410480"/>
            <a:ext cx="3816203" cy="120645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RAIL CORRIDORS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Union Pacific 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Railroad and BNSF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Railway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4399" y="2756594"/>
            <a:ext cx="1828800" cy="3034606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Interest from </a:t>
            </a:r>
            <a:r>
              <a:rPr lang="en-US" sz="1400" dirty="0" smtClean="0"/>
              <a:t>railroads </a:t>
            </a:r>
            <a:r>
              <a:rPr lang="en-US" sz="1400" dirty="0"/>
              <a:t>and Amtrak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Burnham Yard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Corridors align with population centers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Potential </a:t>
            </a:r>
            <a:r>
              <a:rPr lang="en-US" sz="1400" dirty="0"/>
              <a:t>to add quiet zones, grade separated crossings, </a:t>
            </a:r>
            <a:r>
              <a:rPr lang="en-US" sz="1400" dirty="0" smtClean="0"/>
              <a:t>etc.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781800" y="2756594"/>
            <a:ext cx="1828800" cy="3034606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Agreements with railroads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Horizontal geometry for high speeds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Proximity </a:t>
            </a:r>
            <a:r>
              <a:rPr lang="en-US" sz="1400" dirty="0"/>
              <a:t>of </a:t>
            </a:r>
            <a:r>
              <a:rPr lang="en-US" sz="1400" dirty="0" smtClean="0"/>
              <a:t>corridors to communities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Property acquisition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Need </a:t>
            </a:r>
            <a:r>
              <a:rPr lang="en-US" sz="1400" dirty="0"/>
              <a:t>for </a:t>
            </a:r>
            <a:r>
              <a:rPr lang="en-US" sz="1400" dirty="0" smtClean="0"/>
              <a:t>multiple grade separated crossings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71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Segment-Specific Considerations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81000" y="1477582"/>
            <a:ext cx="1524000" cy="656018"/>
            <a:chOff x="381000" y="1477582"/>
            <a:chExt cx="1524000" cy="656018"/>
          </a:xfrm>
        </p:grpSpPr>
        <p:sp>
          <p:nvSpPr>
            <p:cNvPr id="48" name="TextBox 47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rgbClr val="0F3859"/>
                  </a:solidFill>
                </a:rPr>
                <a:t>Topography </a:t>
              </a:r>
              <a:r>
                <a:rPr lang="en-US" sz="1600" dirty="0">
                  <a:solidFill>
                    <a:srgbClr val="0F3859"/>
                  </a:solidFill>
                </a:rPr>
                <a:t>and </a:t>
              </a:r>
              <a:r>
                <a:rPr lang="en-US" sz="1600" dirty="0" smtClean="0">
                  <a:solidFill>
                    <a:srgbClr val="0F3859"/>
                  </a:solidFill>
                </a:rPr>
                <a:t>greenfield </a:t>
              </a:r>
              <a:r>
                <a:rPr lang="en-US" sz="1600" dirty="0">
                  <a:solidFill>
                    <a:srgbClr val="0F3859"/>
                  </a:solidFill>
                </a:rPr>
                <a:t>corridors 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00" y="2563308"/>
            <a:ext cx="1524000" cy="901669"/>
            <a:chOff x="533400" y="2620581"/>
            <a:chExt cx="1524000" cy="901669"/>
          </a:xfrm>
        </p:grpSpPr>
        <p:sp>
          <p:nvSpPr>
            <p:cNvPr id="53" name="TextBox 52"/>
            <p:cNvSpPr txBox="1"/>
            <p:nvPr/>
          </p:nvSpPr>
          <p:spPr>
            <a:xfrm>
              <a:off x="868492" y="2620581"/>
              <a:ext cx="118890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Interactions with local transit and airports (COS and PUB)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3894685"/>
            <a:ext cx="1600200" cy="946135"/>
            <a:chOff x="533400" y="2620581"/>
            <a:chExt cx="1600200" cy="946135"/>
          </a:xfrm>
        </p:grpSpPr>
        <p:sp>
          <p:nvSpPr>
            <p:cNvPr id="56" name="TextBox 55"/>
            <p:cNvSpPr txBox="1"/>
            <p:nvPr/>
          </p:nvSpPr>
          <p:spPr>
            <a:xfrm>
              <a:off x="868492" y="2620581"/>
              <a:ext cx="1265108" cy="9461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Directness of connections to downtown Denver and DEN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00" y="5270527"/>
            <a:ext cx="1524000" cy="656018"/>
            <a:chOff x="381000" y="1477582"/>
            <a:chExt cx="1524000" cy="656018"/>
          </a:xfrm>
        </p:grpSpPr>
        <p:sp>
          <p:nvSpPr>
            <p:cNvPr id="59" name="TextBox 58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employment centers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2800" y="2667000"/>
            <a:ext cx="1676400" cy="656018"/>
            <a:chOff x="381000" y="1477582"/>
            <a:chExt cx="1524000" cy="656018"/>
          </a:xfrm>
        </p:grpSpPr>
        <p:sp>
          <p:nvSpPr>
            <p:cNvPr id="62" name="TextBox 61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I-25 vs US </a:t>
              </a:r>
              <a:r>
                <a:rPr lang="en-US" sz="1600" dirty="0" smtClean="0">
                  <a:solidFill>
                    <a:srgbClr val="0F3859"/>
                  </a:solidFill>
                </a:rPr>
                <a:t>85/BNSF </a:t>
              </a:r>
              <a:r>
                <a:rPr lang="en-US" sz="1600" dirty="0">
                  <a:solidFill>
                    <a:srgbClr val="0F3859"/>
                  </a:solidFill>
                </a:rPr>
                <a:t>access at Castle Rock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2800" y="3966309"/>
            <a:ext cx="1517540" cy="660927"/>
            <a:chOff x="533400" y="2620581"/>
            <a:chExt cx="1517540" cy="660927"/>
          </a:xfrm>
        </p:grpSpPr>
        <p:sp>
          <p:nvSpPr>
            <p:cNvPr id="65" name="TextBox 64"/>
            <p:cNvSpPr txBox="1"/>
            <p:nvPr/>
          </p:nvSpPr>
          <p:spPr>
            <a:xfrm>
              <a:off x="868492" y="2620581"/>
              <a:ext cx="1182448" cy="66092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Front </a:t>
              </a:r>
              <a:r>
                <a:rPr lang="en-US" sz="1600" dirty="0">
                  <a:solidFill>
                    <a:srgbClr val="0F3859"/>
                  </a:solidFill>
                </a:rPr>
                <a:t>Range destinations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162800" y="5270527"/>
            <a:ext cx="1676400" cy="656018"/>
            <a:chOff x="381000" y="1477582"/>
            <a:chExt cx="1676400" cy="656018"/>
          </a:xfrm>
        </p:grpSpPr>
        <p:sp>
          <p:nvSpPr>
            <p:cNvPr id="71" name="TextBox 70"/>
            <p:cNvSpPr txBox="1"/>
            <p:nvPr/>
          </p:nvSpPr>
          <p:spPr>
            <a:xfrm>
              <a:off x="716092" y="1477582"/>
              <a:ext cx="13413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downtown Colorado Springs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62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26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105400" cy="49454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minutes on your own</a:t>
            </a:r>
          </a:p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Review the context graphics (opportunities and challenges) posted around the room</a:t>
            </a:r>
          </a:p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Note any missing challenges or opportunities</a:t>
            </a:r>
            <a:endParaRPr lang="en-US" dirty="0"/>
          </a:p>
          <a:p>
            <a:pPr lvl="1"/>
            <a:r>
              <a:rPr lang="en-US" dirty="0" smtClean="0"/>
              <a:t>Prioritize your top </a:t>
            </a:r>
            <a:r>
              <a:rPr lang="en-US" dirty="0"/>
              <a:t>5 challenges </a:t>
            </a:r>
            <a:r>
              <a:rPr lang="en-US" dirty="0" smtClean="0"/>
              <a:t>and </a:t>
            </a:r>
            <a:r>
              <a:rPr lang="en-US" dirty="0"/>
              <a:t>opportunities </a:t>
            </a:r>
            <a:endParaRPr lang="en-US" dirty="0" smtClean="0"/>
          </a:p>
          <a:p>
            <a:pPr lvl="1"/>
            <a:r>
              <a:rPr lang="en-US" dirty="0" smtClean="0"/>
              <a:t>Provide your ideas for solutions, for example to:</a:t>
            </a:r>
          </a:p>
          <a:p>
            <a:pPr lvl="2"/>
            <a:r>
              <a:rPr lang="en-US" dirty="0" smtClean="0"/>
              <a:t>RTD’s </a:t>
            </a:r>
            <a:r>
              <a:rPr lang="en-US" dirty="0"/>
              <a:t>corridor extensions (B Line, N Line)</a:t>
            </a:r>
          </a:p>
          <a:p>
            <a:pPr lvl="2"/>
            <a:r>
              <a:rPr lang="en-US" dirty="0"/>
              <a:t>North I-25 Commuter Rail</a:t>
            </a:r>
          </a:p>
          <a:p>
            <a:pPr lvl="2"/>
            <a:r>
              <a:rPr lang="en-US" dirty="0" smtClean="0"/>
              <a:t>Connection to Denver Union Station</a:t>
            </a:r>
          </a:p>
          <a:p>
            <a:pPr lvl="1"/>
            <a:r>
              <a:rPr lang="en-US" dirty="0" smtClean="0"/>
              <a:t>Note any additional </a:t>
            </a:r>
            <a:r>
              <a:rPr lang="en-US" dirty="0"/>
              <a:t>information </a:t>
            </a:r>
            <a:r>
              <a:rPr lang="en-US" dirty="0" smtClean="0"/>
              <a:t>you </a:t>
            </a:r>
            <a:r>
              <a:rPr lang="en-US" dirty="0"/>
              <a:t>think is needed to </a:t>
            </a:r>
            <a:r>
              <a:rPr lang="en-US" dirty="0" smtClean="0"/>
              <a:t>support your solutions</a:t>
            </a:r>
          </a:p>
          <a:p>
            <a:r>
              <a:rPr lang="en-US" dirty="0" smtClean="0"/>
              <a:t>Step 3:</a:t>
            </a:r>
          </a:p>
          <a:p>
            <a:pPr lvl="1"/>
            <a:r>
              <a:rPr lang="en-US" dirty="0" smtClean="0"/>
              <a:t>Complete your notes/questionnaire and be prepared to discuss your ideas with the group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your completed </a:t>
            </a:r>
            <a:r>
              <a:rPr lang="en-US" dirty="0" smtClean="0"/>
              <a:t>questionnaire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Instructions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253" r="16253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4633"/>
          <a:stretch/>
        </p:blipFill>
        <p:spPr/>
      </p:pic>
    </p:spTree>
    <p:extLst>
      <p:ext uri="{BB962C8B-B14F-4D97-AF65-F5344CB8AC3E}">
        <p14:creationId xmlns:p14="http://schemas.microsoft.com/office/powerpoint/2010/main" val="317546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4876800" cy="49454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Facilitated discussion of your solution ideas:</a:t>
            </a:r>
          </a:p>
          <a:p>
            <a:pPr lvl="1"/>
            <a:r>
              <a:rPr lang="en-US" sz="2400" dirty="0" smtClean="0"/>
              <a:t>Missing </a:t>
            </a:r>
            <a:r>
              <a:rPr lang="en-US" sz="2400" dirty="0"/>
              <a:t>challenges or </a:t>
            </a:r>
            <a:r>
              <a:rPr lang="en-US" sz="2400" dirty="0" smtClean="0"/>
              <a:t>opportunities?</a:t>
            </a:r>
            <a:endParaRPr lang="en-US" sz="2400" dirty="0"/>
          </a:p>
          <a:p>
            <a:pPr lvl="1"/>
            <a:r>
              <a:rPr lang="en-US" sz="2400" dirty="0" smtClean="0"/>
              <a:t>Top </a:t>
            </a:r>
            <a:r>
              <a:rPr lang="en-US" sz="2400" dirty="0"/>
              <a:t>challenges and </a:t>
            </a:r>
            <a:r>
              <a:rPr lang="en-US" sz="2400" dirty="0" smtClean="0"/>
              <a:t>opportunities? </a:t>
            </a:r>
            <a:endParaRPr lang="en-US" sz="2400" dirty="0"/>
          </a:p>
          <a:p>
            <a:pPr lvl="1"/>
            <a:r>
              <a:rPr lang="en-US" sz="2400" dirty="0" smtClean="0"/>
              <a:t>Your </a:t>
            </a:r>
            <a:r>
              <a:rPr lang="en-US" sz="2400" dirty="0"/>
              <a:t>ideas for </a:t>
            </a:r>
            <a:r>
              <a:rPr lang="en-US" sz="2400" dirty="0" smtClean="0"/>
              <a:t>solutions</a:t>
            </a:r>
            <a:r>
              <a:rPr lang="en-US" sz="2400" dirty="0"/>
              <a:t>?</a:t>
            </a:r>
            <a:endParaRPr lang="en-US" sz="2400" dirty="0" smtClean="0"/>
          </a:p>
          <a:p>
            <a:pPr lvl="1"/>
            <a:r>
              <a:rPr lang="en-US" sz="2400" dirty="0" smtClean="0"/>
              <a:t>Additional </a:t>
            </a:r>
            <a:r>
              <a:rPr lang="en-US" sz="2400" dirty="0"/>
              <a:t>information you think is needed to support your solutions?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Discussion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r="21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45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South Segment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Coalition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Pueblo, Colorado - January 23,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8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Summarize:</a:t>
            </a:r>
          </a:p>
          <a:p>
            <a:r>
              <a:rPr lang="en-US" sz="2400" dirty="0" smtClean="0"/>
              <a:t>Key meeting points</a:t>
            </a:r>
          </a:p>
          <a:p>
            <a:r>
              <a:rPr lang="en-US" sz="2400" dirty="0" smtClean="0"/>
              <a:t>Action items</a:t>
            </a:r>
          </a:p>
          <a:p>
            <a:r>
              <a:rPr lang="en-US" sz="2400" dirty="0" smtClean="0"/>
              <a:t>Next meeting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8165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4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Segment – Specific Considerations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43001"/>
            <a:ext cx="9143994" cy="5239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1000" y="1477582"/>
            <a:ext cx="1524000" cy="681344"/>
            <a:chOff x="381000" y="1477582"/>
            <a:chExt cx="1524000" cy="681344"/>
          </a:xfrm>
        </p:grpSpPr>
        <p:sp>
          <p:nvSpPr>
            <p:cNvPr id="43" name="TextBox 42"/>
            <p:cNvSpPr txBox="1"/>
            <p:nvPr/>
          </p:nvSpPr>
          <p:spPr>
            <a:xfrm>
              <a:off x="716092" y="1477582"/>
              <a:ext cx="1188908" cy="6813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with </a:t>
              </a:r>
              <a:r>
                <a:rPr lang="en-US" sz="1600" dirty="0">
                  <a:solidFill>
                    <a:srgbClr val="0F3859"/>
                  </a:solidFill>
                </a:rPr>
                <a:t>MAX </a:t>
              </a:r>
              <a:r>
                <a:rPr lang="en-US" sz="1600" dirty="0" smtClean="0">
                  <a:solidFill>
                    <a:srgbClr val="0F3859"/>
                  </a:solidFill>
                </a:rPr>
                <a:t>BRT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(</a:t>
              </a:r>
              <a:r>
                <a:rPr lang="en-US" sz="1600" dirty="0">
                  <a:solidFill>
                    <a:srgbClr val="0F3859"/>
                  </a:solidFill>
                </a:rPr>
                <a:t>Fort Collins)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1000" y="2688050"/>
            <a:ext cx="1447800" cy="901669"/>
            <a:chOff x="533400" y="2620581"/>
            <a:chExt cx="1447800" cy="901669"/>
          </a:xfrm>
        </p:grpSpPr>
        <p:sp>
          <p:nvSpPr>
            <p:cNvPr id="49" name="TextBox 48"/>
            <p:cNvSpPr txBox="1"/>
            <p:nvPr/>
          </p:nvSpPr>
          <p:spPr>
            <a:xfrm>
              <a:off x="868492" y="2620581"/>
              <a:ext cx="111270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Opportunities to support economic development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" y="4118843"/>
            <a:ext cx="1524000" cy="838433"/>
            <a:chOff x="533400" y="2620581"/>
            <a:chExt cx="1524000" cy="838433"/>
          </a:xfrm>
        </p:grpSpPr>
        <p:sp>
          <p:nvSpPr>
            <p:cNvPr id="53" name="TextBox 52"/>
            <p:cNvSpPr txBox="1"/>
            <p:nvPr/>
          </p:nvSpPr>
          <p:spPr>
            <a:xfrm>
              <a:off x="868492" y="2620581"/>
              <a:ext cx="1188908" cy="8384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Shorter distances     between communities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5486400"/>
            <a:ext cx="1524000" cy="449501"/>
            <a:chOff x="381000" y="1477582"/>
            <a:chExt cx="1524000" cy="449501"/>
          </a:xfrm>
        </p:grpSpPr>
        <p:sp>
          <p:nvSpPr>
            <p:cNvPr id="56" name="TextBox 55"/>
            <p:cNvSpPr txBox="1"/>
            <p:nvPr/>
          </p:nvSpPr>
          <p:spPr>
            <a:xfrm>
              <a:off x="716092" y="1477582"/>
              <a:ext cx="1188908" cy="4495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with Bustang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62800" y="1477582"/>
            <a:ext cx="1524000" cy="681344"/>
            <a:chOff x="381000" y="1477582"/>
            <a:chExt cx="1524000" cy="681344"/>
          </a:xfrm>
        </p:grpSpPr>
        <p:sp>
          <p:nvSpPr>
            <p:cNvPr id="59" name="TextBox 58"/>
            <p:cNvSpPr txBox="1"/>
            <p:nvPr/>
          </p:nvSpPr>
          <p:spPr>
            <a:xfrm>
              <a:off x="716092" y="1477582"/>
              <a:ext cx="1188908" cy="6813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Relationship to I-25 North EIS Commuter Rail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2800" y="2688050"/>
            <a:ext cx="1517540" cy="859291"/>
            <a:chOff x="533400" y="2620581"/>
            <a:chExt cx="1517540" cy="859291"/>
          </a:xfrm>
        </p:grpSpPr>
        <p:sp>
          <p:nvSpPr>
            <p:cNvPr id="62" name="TextBox 61"/>
            <p:cNvSpPr txBox="1"/>
            <p:nvPr/>
          </p:nvSpPr>
          <p:spPr>
            <a:xfrm>
              <a:off x="868492" y="2620581"/>
              <a:ext cx="1182448" cy="8592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Serving populations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vs</a:t>
              </a:r>
              <a:r>
                <a:rPr lang="en-US" sz="1600" dirty="0">
                  <a:solidFill>
                    <a:srgbClr val="0F3859"/>
                  </a:solidFill>
                </a:rPr>
                <a:t>. managing impacts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2800" y="4118843"/>
            <a:ext cx="1524000" cy="904631"/>
            <a:chOff x="533400" y="2620581"/>
            <a:chExt cx="1524000" cy="904631"/>
          </a:xfrm>
        </p:grpSpPr>
        <p:sp>
          <p:nvSpPr>
            <p:cNvPr id="65" name="TextBox 64"/>
            <p:cNvSpPr txBox="1"/>
            <p:nvPr/>
          </p:nvSpPr>
          <p:spPr>
            <a:xfrm>
              <a:off x="868492" y="2620581"/>
              <a:ext cx="1188908" cy="904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Perceived inequity of transportation investments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025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Segment-Specific Considerations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2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381000" y="1477581"/>
            <a:ext cx="1524000" cy="1112561"/>
            <a:chOff x="381000" y="1477581"/>
            <a:chExt cx="1524000" cy="1112561"/>
          </a:xfrm>
        </p:grpSpPr>
        <p:sp>
          <p:nvSpPr>
            <p:cNvPr id="61" name="TextBox 60"/>
            <p:cNvSpPr txBox="1"/>
            <p:nvPr/>
          </p:nvSpPr>
          <p:spPr>
            <a:xfrm>
              <a:off x="716092" y="1477581"/>
              <a:ext cx="1188908" cy="11125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Relationship to RTD planned </a:t>
              </a:r>
              <a:r>
                <a:rPr lang="en-US" sz="1600" dirty="0" smtClean="0">
                  <a:solidFill>
                    <a:srgbClr val="0F3859"/>
                  </a:solidFill>
                </a:rPr>
                <a:t>corridors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(</a:t>
              </a:r>
              <a:r>
                <a:rPr lang="en-US" sz="1600" dirty="0">
                  <a:solidFill>
                    <a:srgbClr val="0F3859"/>
                  </a:solidFill>
                </a:rPr>
                <a:t>N Line </a:t>
              </a:r>
              <a:r>
                <a:rPr lang="en-US" sz="1600" dirty="0" smtClean="0">
                  <a:solidFill>
                    <a:srgbClr val="0F3859"/>
                  </a:solidFill>
                </a:rPr>
                <a:t>and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 </a:t>
              </a:r>
              <a:r>
                <a:rPr lang="en-US" sz="1600" dirty="0">
                  <a:solidFill>
                    <a:srgbClr val="0F3859"/>
                  </a:solidFill>
                </a:rPr>
                <a:t>B Line)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1000" y="3050238"/>
            <a:ext cx="1517540" cy="901669"/>
            <a:chOff x="533400" y="2620581"/>
            <a:chExt cx="1517540" cy="901669"/>
          </a:xfrm>
        </p:grpSpPr>
        <p:sp>
          <p:nvSpPr>
            <p:cNvPr id="78" name="TextBox 77"/>
            <p:cNvSpPr txBox="1"/>
            <p:nvPr/>
          </p:nvSpPr>
          <p:spPr>
            <a:xfrm>
              <a:off x="868492" y="2620581"/>
              <a:ext cx="118244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Constrained right-of-way and community impacts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1000" y="4412003"/>
            <a:ext cx="1524000" cy="385700"/>
            <a:chOff x="533400" y="2620582"/>
            <a:chExt cx="1524000" cy="385700"/>
          </a:xfrm>
        </p:grpSpPr>
        <p:sp>
          <p:nvSpPr>
            <p:cNvPr id="81" name="TextBox 80"/>
            <p:cNvSpPr txBox="1"/>
            <p:nvPr/>
          </p:nvSpPr>
          <p:spPr>
            <a:xfrm>
              <a:off x="868492" y="2620582"/>
              <a:ext cx="1188908" cy="3857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with </a:t>
              </a:r>
              <a:r>
                <a:rPr lang="en-US" sz="1600" dirty="0">
                  <a:solidFill>
                    <a:srgbClr val="0F3859"/>
                  </a:solidFill>
                </a:rPr>
                <a:t>RTD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000" y="5257800"/>
            <a:ext cx="1524000" cy="656018"/>
            <a:chOff x="381000" y="1477582"/>
            <a:chExt cx="1524000" cy="656018"/>
          </a:xfrm>
        </p:grpSpPr>
        <p:sp>
          <p:nvSpPr>
            <p:cNvPr id="84" name="TextBox 83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employment centers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162800" y="1477581"/>
            <a:ext cx="1524000" cy="849081"/>
            <a:chOff x="381000" y="1477581"/>
            <a:chExt cx="1524000" cy="849081"/>
          </a:xfrm>
        </p:grpSpPr>
        <p:sp>
          <p:nvSpPr>
            <p:cNvPr id="87" name="TextBox 86"/>
            <p:cNvSpPr txBox="1"/>
            <p:nvPr/>
          </p:nvSpPr>
          <p:spPr>
            <a:xfrm>
              <a:off x="716092" y="1477581"/>
              <a:ext cx="1188908" cy="8490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Serve major destinations (Downtown Denver, Airport)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162800" y="2766399"/>
            <a:ext cx="1517540" cy="441893"/>
            <a:chOff x="533400" y="2620581"/>
            <a:chExt cx="1517540" cy="441893"/>
          </a:xfrm>
        </p:grpSpPr>
        <p:sp>
          <p:nvSpPr>
            <p:cNvPr id="90" name="TextBox 89"/>
            <p:cNvSpPr txBox="1"/>
            <p:nvPr/>
          </p:nvSpPr>
          <p:spPr>
            <a:xfrm>
              <a:off x="868492" y="2620581"/>
              <a:ext cx="1182448" cy="4418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events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162800" y="3648029"/>
            <a:ext cx="1524000" cy="1170035"/>
            <a:chOff x="533400" y="2620581"/>
            <a:chExt cx="1524000" cy="1170035"/>
          </a:xfrm>
        </p:grpSpPr>
        <p:sp>
          <p:nvSpPr>
            <p:cNvPr id="93" name="TextBox 92"/>
            <p:cNvSpPr txBox="1"/>
            <p:nvPr/>
          </p:nvSpPr>
          <p:spPr>
            <a:xfrm>
              <a:off x="868492" y="2620581"/>
              <a:ext cx="1188908" cy="11700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I-25 vs. US85/BNSF access from south to central Denver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162800" y="5257800"/>
            <a:ext cx="1676400" cy="656018"/>
            <a:chOff x="381000" y="1477582"/>
            <a:chExt cx="1676400" cy="656018"/>
          </a:xfrm>
        </p:grpSpPr>
        <p:sp>
          <p:nvSpPr>
            <p:cNvPr id="96" name="TextBox 95"/>
            <p:cNvSpPr txBox="1"/>
            <p:nvPr/>
          </p:nvSpPr>
          <p:spPr>
            <a:xfrm>
              <a:off x="716092" y="1477582"/>
              <a:ext cx="13413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Burnham Yard opportunities and risks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033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Corridor-Wide System Considerations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1410480"/>
            <a:ext cx="8299340" cy="41832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DRAFT CRITERIA</a:t>
            </a:r>
            <a:endParaRPr lang="en-US" sz="1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81000" y="1828799"/>
            <a:ext cx="1600200" cy="4251307"/>
          </a:xfrm>
        </p:spPr>
        <p:txBody>
          <a:bodyPr lIns="0" tIns="0" rIns="0" bIns="0"/>
          <a:lstStyle/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Operational Considerations:</a:t>
            </a:r>
          </a:p>
          <a:p>
            <a:r>
              <a:rPr lang="en-US" sz="1600" dirty="0"/>
              <a:t>Travel Time</a:t>
            </a:r>
          </a:p>
          <a:p>
            <a:r>
              <a:rPr lang="en-US" sz="1600" dirty="0"/>
              <a:t>Ridership</a:t>
            </a:r>
          </a:p>
          <a:p>
            <a:r>
              <a:rPr lang="en-US" sz="1600" dirty="0"/>
              <a:t>Operating Speed</a:t>
            </a:r>
          </a:p>
          <a:p>
            <a:r>
              <a:rPr lang="en-US" sz="1600" dirty="0"/>
              <a:t>Reduction in VMT</a:t>
            </a:r>
          </a:p>
          <a:p>
            <a:r>
              <a:rPr lang="en-US" sz="1600" dirty="0"/>
              <a:t>Ability to Interconnect </a:t>
            </a:r>
            <a:r>
              <a:rPr lang="en-US" sz="1600" dirty="0" smtClean="0"/>
              <a:t>with </a:t>
            </a:r>
            <a:r>
              <a:rPr lang="en-US" sz="1600" dirty="0"/>
              <a:t>Other Modes </a:t>
            </a:r>
            <a:r>
              <a:rPr lang="en-US" sz="1600" dirty="0" smtClean="0"/>
              <a:t>(</a:t>
            </a:r>
            <a:r>
              <a:rPr lang="en-US" sz="1600" dirty="0"/>
              <a:t>Existing or Planned Transit)</a:t>
            </a:r>
          </a:p>
          <a:p>
            <a:r>
              <a:rPr lang="en-US" sz="1600" dirty="0"/>
              <a:t>2040 Population </a:t>
            </a:r>
            <a:r>
              <a:rPr lang="en-US" sz="1600" dirty="0" smtClean="0"/>
              <a:t>Served</a:t>
            </a:r>
            <a:endParaRPr lang="en-US" sz="1600" dirty="0"/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2641600" y="1828798"/>
            <a:ext cx="175260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/>
              <a:t>Community &amp; Environment Impact:</a:t>
            </a:r>
          </a:p>
          <a:p>
            <a:r>
              <a:rPr lang="en-US" sz="1600" dirty="0" smtClean="0"/>
              <a:t>Community Disruption</a:t>
            </a:r>
          </a:p>
          <a:p>
            <a:r>
              <a:rPr lang="en-US" sz="1600" dirty="0" smtClean="0"/>
              <a:t>Utilities &amp; Energy</a:t>
            </a:r>
          </a:p>
          <a:p>
            <a:r>
              <a:rPr lang="en-US" sz="1600" dirty="0" smtClean="0"/>
              <a:t>Air Quality</a:t>
            </a:r>
          </a:p>
          <a:p>
            <a:r>
              <a:rPr lang="en-US" sz="1600" dirty="0" smtClean="0"/>
              <a:t>Natural Environment</a:t>
            </a:r>
          </a:p>
          <a:p>
            <a:r>
              <a:rPr lang="en-US" sz="1600" dirty="0" smtClean="0"/>
              <a:t>Historic</a:t>
            </a:r>
          </a:p>
          <a:p>
            <a:r>
              <a:rPr lang="en-US" sz="1600" dirty="0" smtClean="0"/>
              <a:t>Hazardous Materials</a:t>
            </a:r>
          </a:p>
          <a:p>
            <a:r>
              <a:rPr lang="en-US" sz="1600" dirty="0" smtClean="0"/>
              <a:t>Recreational Resources</a:t>
            </a:r>
          </a:p>
          <a:p>
            <a:r>
              <a:rPr lang="en-US" sz="1600" dirty="0" smtClean="0"/>
              <a:t>Noise &amp; Vibration</a:t>
            </a:r>
            <a:endParaRPr lang="en-US" sz="1600" dirty="0"/>
          </a:p>
        </p:txBody>
      </p:sp>
      <p:sp>
        <p:nvSpPr>
          <p:cNvPr id="29" name="Text Placeholder 1"/>
          <p:cNvSpPr txBox="1">
            <a:spLocks/>
          </p:cNvSpPr>
          <p:nvPr/>
        </p:nvSpPr>
        <p:spPr>
          <a:xfrm>
            <a:off x="5054600" y="1827942"/>
            <a:ext cx="144780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Financial &amp; Economic:</a:t>
            </a:r>
            <a:endParaRPr lang="en-US" dirty="0" smtClean="0"/>
          </a:p>
          <a:p>
            <a:r>
              <a:rPr lang="en-US" sz="1600" dirty="0"/>
              <a:t>Capital Cost</a:t>
            </a:r>
          </a:p>
          <a:p>
            <a:r>
              <a:rPr lang="en-US" sz="1600" dirty="0"/>
              <a:t>Operating Cost</a:t>
            </a:r>
          </a:p>
          <a:p>
            <a:r>
              <a:rPr lang="en-US" sz="1600" dirty="0"/>
              <a:t>Revenue Potential</a:t>
            </a:r>
          </a:p>
          <a:p>
            <a:r>
              <a:rPr lang="en-US" sz="1600" dirty="0"/>
              <a:t>Cost Effectiveness</a:t>
            </a: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7162800" y="1827941"/>
            <a:ext cx="151754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Feasibility </a:t>
            </a:r>
            <a:r>
              <a:rPr lang="en-US" dirty="0"/>
              <a:t>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Implementation:</a:t>
            </a:r>
            <a:endParaRPr lang="en-US" dirty="0" smtClean="0"/>
          </a:p>
          <a:p>
            <a:r>
              <a:rPr lang="en-US" sz="1600" dirty="0"/>
              <a:t>Interaction with Freight Railroad Operations / </a:t>
            </a:r>
          </a:p>
          <a:p>
            <a:r>
              <a:rPr lang="en-US" sz="1600" dirty="0"/>
              <a:t>Customer Access</a:t>
            </a:r>
          </a:p>
          <a:p>
            <a:r>
              <a:rPr lang="en-US" sz="1600" dirty="0"/>
              <a:t>Ease of Implementation</a:t>
            </a:r>
          </a:p>
          <a:p>
            <a:r>
              <a:rPr lang="en-US" sz="1600" dirty="0"/>
              <a:t>Constructability</a:t>
            </a:r>
          </a:p>
          <a:p>
            <a:r>
              <a:rPr lang="en-US" sz="1600" dirty="0"/>
              <a:t>System Flexibility</a:t>
            </a:r>
          </a:p>
          <a:p>
            <a:r>
              <a:rPr lang="en-US" sz="1600" dirty="0"/>
              <a:t>Public Support</a:t>
            </a:r>
          </a:p>
        </p:txBody>
      </p:sp>
    </p:spTree>
    <p:extLst>
      <p:ext uri="{BB962C8B-B14F-4D97-AF65-F5344CB8AC3E}">
        <p14:creationId xmlns:p14="http://schemas.microsoft.com/office/powerpoint/2010/main" val="223833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 smtClean="0"/>
              <a:t>Welcome and introduction</a:t>
            </a:r>
          </a:p>
          <a:p>
            <a:r>
              <a:rPr lang="en-US" sz="2400" dirty="0" smtClean="0"/>
              <a:t>Agenda review and meeting purpose</a:t>
            </a:r>
          </a:p>
          <a:p>
            <a:r>
              <a:rPr lang="en-US" sz="2400" dirty="0" smtClean="0"/>
              <a:t>Project status</a:t>
            </a:r>
          </a:p>
          <a:p>
            <a:r>
              <a:rPr lang="en-US" sz="2400" dirty="0" smtClean="0"/>
              <a:t>Evaluation process</a:t>
            </a:r>
          </a:p>
          <a:p>
            <a:r>
              <a:rPr lang="en-US" sz="2400" dirty="0" smtClean="0"/>
              <a:t>Context</a:t>
            </a:r>
          </a:p>
          <a:p>
            <a:r>
              <a:rPr lang="en-US" sz="2400" dirty="0" smtClean="0"/>
              <a:t>Exercise</a:t>
            </a:r>
          </a:p>
          <a:p>
            <a:r>
              <a:rPr lang="en-US" sz="2400" dirty="0" smtClean="0"/>
              <a:t>Next steps, thank you, and close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" r="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2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purpose of this meeting is to:</a:t>
            </a:r>
          </a:p>
          <a:p>
            <a:r>
              <a:rPr lang="en-US" sz="2400" dirty="0" smtClean="0"/>
              <a:t>Update segment coalition members regarding Front Range Passenger Rail team action for 2020</a:t>
            </a:r>
          </a:p>
          <a:p>
            <a:r>
              <a:rPr lang="en-US" sz="2400" dirty="0" smtClean="0"/>
              <a:t>Gather coalition members’ input on corridor options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Purpose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29" r="7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2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5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 smtClean="0"/>
              <a:t>Governance</a:t>
            </a:r>
          </a:p>
          <a:p>
            <a:r>
              <a:rPr lang="en-US" sz="2800" dirty="0" smtClean="0"/>
              <a:t>Second round of stakeholder engagement</a:t>
            </a:r>
          </a:p>
          <a:p>
            <a:r>
              <a:rPr lang="en-US" sz="2800" dirty="0" smtClean="0"/>
              <a:t>Project development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2181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8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0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4724400" cy="49454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Developing passenger rail service for communities along the I-25 corridor is a critical component of Colorado’s future. </a:t>
            </a:r>
          </a:p>
          <a:p>
            <a:pPr marL="0" indent="0">
              <a:buNone/>
            </a:pPr>
            <a:r>
              <a:rPr lang="en-US" sz="2400" dirty="0" smtClean="0"/>
              <a:t>Front Range Passenger Rail will provide a safe, efficient, and reliable transportation option for travel between major population centers along the Front Range and create a backbone for expanding rail and transit options in the state.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Vision Statement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12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994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4-3_Titlecase_BlckBkgd_0414">
  <a:themeElements>
    <a:clrScheme name="HDR Black-Brights">
      <a:dk1>
        <a:srgbClr val="A8A99E"/>
      </a:dk1>
      <a:lt1>
        <a:srgbClr val="FFFFFF"/>
      </a:lt1>
      <a:dk2>
        <a:srgbClr val="000000"/>
      </a:dk2>
      <a:lt2>
        <a:srgbClr val="54585A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HDR_Base_4-3_Titlecase_BlckBkgd_2016</Template>
  <TotalTime>3123</TotalTime>
  <Words>798</Words>
  <Application>Microsoft Office PowerPoint</Application>
  <PresentationFormat>On-screen Show (4:3)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Wingdings</vt:lpstr>
      <vt:lpstr>HDR_Base_4-3_Titlecase_BlckBkgd_0414</vt:lpstr>
      <vt:lpstr>PowerPoint Presentation</vt:lpstr>
      <vt:lpstr>Segment Coalition Meeting</vt:lpstr>
      <vt:lpstr>Welcome</vt:lpstr>
      <vt:lpstr>Agenda</vt:lpstr>
      <vt:lpstr>Meeting Purpose</vt:lpstr>
      <vt:lpstr>Project Status</vt:lpstr>
      <vt:lpstr>Project Status</vt:lpstr>
      <vt:lpstr>Evaluation Process</vt:lpstr>
      <vt:lpstr>Revised Vision Statement</vt:lpstr>
      <vt:lpstr>Process</vt:lpstr>
      <vt:lpstr>Evaluation Criteria Categories</vt:lpstr>
      <vt:lpstr>Context</vt:lpstr>
      <vt:lpstr>Context </vt:lpstr>
      <vt:lpstr>Corridors – Opportunities and Challenges</vt:lpstr>
      <vt:lpstr>South Segment-Specific Considerations</vt:lpstr>
      <vt:lpstr>Exercise</vt:lpstr>
      <vt:lpstr>Exercise Instructions</vt:lpstr>
      <vt:lpstr>Coalition Discussion</vt:lpstr>
      <vt:lpstr>Closing</vt:lpstr>
      <vt:lpstr>Next Steps</vt:lpstr>
      <vt:lpstr>PowerPoint Presentation</vt:lpstr>
      <vt:lpstr>Additional Slides</vt:lpstr>
      <vt:lpstr>North Segment – Specific Considerations</vt:lpstr>
      <vt:lpstr>Central Segment-Specific Considerations</vt:lpstr>
      <vt:lpstr>Corridor-Wide System Considerations</vt:lpstr>
    </vt:vector>
  </TitlesOfParts>
  <Company>HDR,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Laura</dc:creator>
  <cp:lastModifiedBy>Langemach, Anita</cp:lastModifiedBy>
  <cp:revision>265</cp:revision>
  <cp:lastPrinted>2020-01-23T00:20:23Z</cp:lastPrinted>
  <dcterms:created xsi:type="dcterms:W3CDTF">2019-11-11T19:47:18Z</dcterms:created>
  <dcterms:modified xsi:type="dcterms:W3CDTF">2020-01-23T00:46:37Z</dcterms:modified>
</cp:coreProperties>
</file>